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  <p:sldMasterId id="2147483678" r:id="rId2"/>
  </p:sldMasterIdLst>
  <p:notesMasterIdLst>
    <p:notesMasterId r:id="rId20"/>
  </p:notesMasterIdLst>
  <p:sldIdLst>
    <p:sldId id="264" r:id="rId3"/>
    <p:sldId id="301" r:id="rId4"/>
    <p:sldId id="262" r:id="rId5"/>
    <p:sldId id="309" r:id="rId6"/>
    <p:sldId id="315" r:id="rId7"/>
    <p:sldId id="310" r:id="rId8"/>
    <p:sldId id="318" r:id="rId9"/>
    <p:sldId id="302" r:id="rId10"/>
    <p:sldId id="303" r:id="rId11"/>
    <p:sldId id="304" r:id="rId12"/>
    <p:sldId id="305" r:id="rId13"/>
    <p:sldId id="306" r:id="rId14"/>
    <p:sldId id="307" r:id="rId15"/>
    <p:sldId id="312" r:id="rId16"/>
    <p:sldId id="317" r:id="rId17"/>
    <p:sldId id="314" r:id="rId18"/>
    <p:sldId id="31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혜원" initials="김혜" lastIdx="1" clrIdx="0">
    <p:extLst>
      <p:ext uri="{19B8F6BF-5375-455C-9EA6-DF929625EA0E}">
        <p15:presenceInfo xmlns:p15="http://schemas.microsoft.com/office/powerpoint/2012/main" userId="f6e28249487ff9c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8FED"/>
    <a:srgbClr val="3967DE"/>
    <a:srgbClr val="0B082E"/>
    <a:srgbClr val="1B376E"/>
    <a:srgbClr val="F3F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88" autoAdjust="0"/>
    <p:restoredTop sz="94826" autoAdjust="0"/>
  </p:normalViewPr>
  <p:slideViewPr>
    <p:cSldViewPr snapToGrid="0">
      <p:cViewPr varScale="1">
        <p:scale>
          <a:sx n="41" d="100"/>
          <a:sy n="41" d="100"/>
        </p:scale>
        <p:origin x="36" y="63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EBFC3C-92D7-49AD-810A-E7F8C3DF9009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074901-48CF-4135-B709-5E13513356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247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MUD(Meeting</a:t>
            </a:r>
            <a:r>
              <a:rPr lang="ko-KR" altLang="en-US" dirty="0"/>
              <a:t> </a:t>
            </a:r>
            <a:r>
              <a:rPr lang="en-US" altLang="ko-KR" dirty="0"/>
              <a:t>Using</a:t>
            </a:r>
            <a:r>
              <a:rPr lang="ko-KR" altLang="en-US" dirty="0"/>
              <a:t> </a:t>
            </a:r>
            <a:r>
              <a:rPr lang="en-US" altLang="ko-KR" dirty="0" err="1"/>
              <a:t>DeepLearning</a:t>
            </a:r>
            <a:r>
              <a:rPr lang="en-US" altLang="ko-KR" dirty="0"/>
              <a:t>)</a:t>
            </a:r>
            <a:r>
              <a:rPr lang="ko-KR" altLang="en-US" dirty="0"/>
              <a:t>팀 발표 시작하겠습니다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팀은 팀장 박주영</a:t>
            </a:r>
            <a:r>
              <a:rPr lang="en-US" altLang="ko-KR" dirty="0"/>
              <a:t>, </a:t>
            </a:r>
            <a:r>
              <a:rPr lang="ko-KR" altLang="en-US" dirty="0"/>
              <a:t>팀원 김혜원</a:t>
            </a:r>
            <a:r>
              <a:rPr lang="en-US" altLang="ko-KR" dirty="0"/>
              <a:t>, </a:t>
            </a:r>
            <a:r>
              <a:rPr lang="ko-KR" altLang="en-US" dirty="0"/>
              <a:t>김아연</a:t>
            </a:r>
            <a:r>
              <a:rPr lang="en-US" altLang="ko-KR" dirty="0"/>
              <a:t>, </a:t>
            </a:r>
            <a:r>
              <a:rPr lang="ko-KR" altLang="en-US" dirty="0"/>
              <a:t>홍승환으로 </a:t>
            </a:r>
            <a:r>
              <a:rPr lang="ko-KR" altLang="en-US" dirty="0" err="1"/>
              <a:t>이루어져있습니다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74901-48CF-4135-B709-5E135133562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078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ㅇ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현재 인공지능 스피커에서 사용 가능한 언어가 한정되어 있는 상황에서 지원 언어 확대와 함께 관련 언어의 자연어 처리 기술 수요가 동반 상승할 전망</a:t>
            </a:r>
          </a:p>
          <a:p>
            <a:pPr fontAlgn="t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t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ㅇ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향후 자연어 처리 기술을 접목한 여러 산업분야 간의 플랫폼 경쟁이 심화될 전망 임에 따라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시장을 선도하기 위한 진출 전략 모색이 필요 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74901-48CF-4135-B709-5E135133562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0552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74901-48CF-4135-B709-5E135133562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876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050" i="1" dirty="0"/>
              <a:t>(</a:t>
            </a:r>
            <a:r>
              <a:rPr lang="ko-KR" altLang="en-US" sz="1050" i="1" dirty="0"/>
              <a:t>경쟁 업체로 어떠한 프로그램을 가져오지 못함</a:t>
            </a:r>
            <a:r>
              <a:rPr lang="en-US" altLang="ko-KR" sz="1050" i="1" dirty="0"/>
              <a:t>…</a:t>
            </a:r>
          </a:p>
          <a:p>
            <a:r>
              <a:rPr lang="ko-KR" altLang="en-US" sz="1050" i="1" dirty="0"/>
              <a:t>막 </a:t>
            </a:r>
            <a:r>
              <a:rPr lang="en-US" altLang="ko-KR" sz="1050" i="1" dirty="0"/>
              <a:t>reason8 </a:t>
            </a:r>
            <a:r>
              <a:rPr lang="ko-KR" altLang="en-US" sz="1050" i="1" dirty="0"/>
              <a:t>이나 </a:t>
            </a:r>
            <a:r>
              <a:rPr lang="ko-KR" altLang="en-US" sz="1050" i="1" dirty="0" err="1"/>
              <a:t>요약앱같은거</a:t>
            </a:r>
            <a:r>
              <a:rPr lang="ko-KR" altLang="en-US" sz="1050" i="1" dirty="0"/>
              <a:t> 예시로 들으면 좋은데 우리는 기술이니까</a:t>
            </a:r>
            <a:r>
              <a:rPr lang="en-US" altLang="ko-KR" sz="1050" i="1" dirty="0"/>
              <a:t>…?!! )</a:t>
            </a:r>
          </a:p>
          <a:p>
            <a:endParaRPr lang="en-US" altLang="ko-KR" sz="1050" i="1" dirty="0"/>
          </a:p>
          <a:p>
            <a:endParaRPr lang="en-US" altLang="ko-KR" sz="1050" i="1" dirty="0"/>
          </a:p>
          <a:p>
            <a:r>
              <a:rPr lang="ko-KR" altLang="en-US" dirty="0"/>
              <a:t>네이버는 한국어 요약인 대신 </a:t>
            </a:r>
            <a:r>
              <a:rPr lang="ko-KR" altLang="en-US" dirty="0" err="1"/>
              <a:t>추출적</a:t>
            </a:r>
            <a:r>
              <a:rPr lang="ko-KR" altLang="en-US" dirty="0"/>
              <a:t> 요약이고</a:t>
            </a:r>
            <a:endParaRPr lang="en-US" altLang="ko-KR" dirty="0"/>
          </a:p>
          <a:p>
            <a:r>
              <a:rPr lang="ko-KR" altLang="en-US" dirty="0"/>
              <a:t>구글 브레인은 추상적 요약인대신 한국어 지원 안하고 아직 짧은 문장에 대해서만 요약이 가능하다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우리는 한국어 지원 추상적요약 기술을 개발한다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74901-48CF-4135-B709-5E135133562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390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아아아아악</a:t>
            </a:r>
            <a:r>
              <a:rPr lang="ko-KR" altLang="en-US" dirty="0"/>
              <a:t> 어려워</a:t>
            </a:r>
            <a:r>
              <a:rPr lang="en-US" altLang="ko-KR" dirty="0"/>
              <a:t>….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74901-48CF-4135-B709-5E135133562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9483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74901-48CF-4135-B709-5E135133562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913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74901-48CF-4135-B709-5E135133562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7133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74901-48CF-4135-B709-5E135133562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1655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아직 한국어로 된 추상적 요약기가 없어 개발해 내는데 많은 시행착오와 시간이 소요될 것으로 예상 됨 따라서 개발 목표를 뉴스를 통해 헤드라인을 만들어 내는것에 두고 개발이 끝나면 향후에 더 많은 글들을 좀 더 정확하게 요약 할 수 있는 방법과 구어체를 분석 및 처리가 가능할 수 있도록 노력 하겠습니다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3074901-48CF-4135-B709-5E135133562D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7841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발표는 첫번째 프로젝트 소개</a:t>
            </a:r>
            <a:r>
              <a:rPr lang="en-US" altLang="ko-KR" dirty="0"/>
              <a:t>(</a:t>
            </a:r>
            <a:r>
              <a:rPr lang="ko-KR" altLang="en-US" dirty="0"/>
              <a:t>아이디어 소개</a:t>
            </a:r>
            <a:r>
              <a:rPr lang="en-US" altLang="ko-KR" dirty="0"/>
              <a:t>) </a:t>
            </a:r>
            <a:r>
              <a:rPr lang="ko-KR" altLang="en-US" dirty="0"/>
              <a:t>두번째 이 프로젝트의 개발 배경 및 필요성 세번째 프로젝트 주요 기능 네번째 사업성 </a:t>
            </a:r>
            <a:r>
              <a:rPr lang="ko-KR" altLang="en-US" dirty="0" err="1"/>
              <a:t>다섯번째</a:t>
            </a:r>
            <a:r>
              <a:rPr lang="ko-KR" altLang="en-US" dirty="0"/>
              <a:t> 기대효과 순으로 진행되겠습니다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74901-48CF-4135-B709-5E135133562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355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프로젝트 소개를 하겠습니다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 </a:t>
            </a:r>
            <a:r>
              <a:rPr lang="en-US" altLang="ko-KR" dirty="0" smtClean="0"/>
              <a:t>MUD</a:t>
            </a:r>
            <a:r>
              <a:rPr lang="ko-KR" altLang="en-US" dirty="0" smtClean="0"/>
              <a:t>팀의 주제는  인공지능 기반 자동 회의 분석 서비스입니다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많은 직장인들이 아침마다 회의를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회사를 가면 회의를 하는 것을 </a:t>
            </a:r>
            <a:r>
              <a:rPr lang="ko-KR" altLang="en-US" dirty="0" err="1" smtClean="0"/>
              <a:t>알고계실껍니다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이런 불가피한 </a:t>
            </a:r>
            <a:r>
              <a:rPr lang="ko-KR" altLang="en-US" dirty="0" err="1" smtClean="0"/>
              <a:t>회의문화가</a:t>
            </a:r>
            <a:r>
              <a:rPr lang="ko-KR" altLang="en-US" dirty="0" smtClean="0"/>
              <a:t> 직장인들에게 많은 스트레스로 다가오는데</a:t>
            </a:r>
          </a:p>
          <a:p>
            <a:r>
              <a:rPr lang="ko-KR" altLang="en-US" dirty="0" smtClean="0"/>
              <a:t>주로</a:t>
            </a:r>
            <a:r>
              <a:rPr lang="en-US" altLang="ko-KR" dirty="0" smtClean="0"/>
              <a:t>1.  </a:t>
            </a:r>
            <a:r>
              <a:rPr lang="ko-KR" altLang="en-US" dirty="0" smtClean="0"/>
              <a:t>길고 불필요한 회의시간</a:t>
            </a:r>
            <a:r>
              <a:rPr lang="en-US" altLang="ko-KR" dirty="0" smtClean="0"/>
              <a:t>, 2. </a:t>
            </a:r>
            <a:r>
              <a:rPr lang="ko-KR" altLang="en-US" dirty="0" smtClean="0"/>
              <a:t>회의록 작성이라는 문서작성 에 어려움을 느낀다고 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저희는 이런 생활에서 자주해야하는 </a:t>
            </a:r>
            <a:r>
              <a:rPr lang="en-US" altLang="ko-KR" dirty="0" smtClean="0"/>
              <a:t>'</a:t>
            </a:r>
            <a:r>
              <a:rPr lang="ko-KR" altLang="en-US" dirty="0" smtClean="0"/>
              <a:t>회의</a:t>
            </a:r>
            <a:r>
              <a:rPr lang="en-US" altLang="ko-KR" dirty="0" smtClean="0"/>
              <a:t>'</a:t>
            </a:r>
            <a:r>
              <a:rPr lang="ko-KR" altLang="en-US" dirty="0" smtClean="0"/>
              <a:t>를 좀더 효율적이게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 투자를 줄이게끔 </a:t>
            </a:r>
            <a:r>
              <a:rPr lang="ko-KR" altLang="en-US" dirty="0" err="1" smtClean="0"/>
              <a:t>돕기위해</a:t>
            </a:r>
            <a:r>
              <a:rPr lang="ko-KR" altLang="en-US" dirty="0" smtClean="0"/>
              <a:t> 이 서비스를 기획했습니다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함께 모여 회의를 </a:t>
            </a:r>
            <a:r>
              <a:rPr lang="ko-KR" altLang="en-US" dirty="0" err="1" smtClean="0"/>
              <a:t>할때</a:t>
            </a:r>
            <a:r>
              <a:rPr lang="ko-KR" altLang="en-US" dirty="0" smtClean="0"/>
              <a:t> 이 서비스를 이용한다면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	1. </a:t>
            </a:r>
            <a:r>
              <a:rPr lang="en-US" altLang="ko-KR" dirty="0" err="1" smtClean="0"/>
              <a:t>stt</a:t>
            </a:r>
            <a:r>
              <a:rPr lang="ko-KR" altLang="en-US" dirty="0" smtClean="0"/>
              <a:t>와 화자구별기술을 통해 </a:t>
            </a:r>
            <a:r>
              <a:rPr lang="ko-KR" altLang="en-US" dirty="0" err="1" smtClean="0"/>
              <a:t>채팅형</a:t>
            </a:r>
            <a:r>
              <a:rPr lang="ko-KR" altLang="en-US" dirty="0" smtClean="0"/>
              <a:t> 회의 </a:t>
            </a:r>
            <a:r>
              <a:rPr lang="ko-KR" altLang="en-US" dirty="0" err="1" smtClean="0"/>
              <a:t>녹취록을</a:t>
            </a:r>
            <a:r>
              <a:rPr lang="ko-KR" altLang="en-US" dirty="0" smtClean="0"/>
              <a:t> 자동생성</a:t>
            </a:r>
          </a:p>
          <a:p>
            <a:r>
              <a:rPr lang="ko-KR" altLang="en-US" dirty="0" smtClean="0"/>
              <a:t>	</a:t>
            </a:r>
            <a:r>
              <a:rPr lang="en-US" altLang="ko-KR" dirty="0" smtClean="0"/>
              <a:t>2.</a:t>
            </a:r>
            <a:r>
              <a:rPr lang="ko-KR" altLang="en-US" dirty="0" smtClean="0"/>
              <a:t>인공지능을 통해 회의 내용 </a:t>
            </a:r>
            <a:r>
              <a:rPr lang="ko-KR" altLang="en-US" dirty="0" err="1" smtClean="0"/>
              <a:t>자동요약</a:t>
            </a:r>
            <a:endParaRPr lang="ko-KR" altLang="en-US" dirty="0" smtClean="0"/>
          </a:p>
          <a:p>
            <a:r>
              <a:rPr lang="ko-KR" altLang="en-US" dirty="0" smtClean="0"/>
              <a:t>	</a:t>
            </a:r>
            <a:r>
              <a:rPr lang="en-US" altLang="ko-KR" dirty="0" smtClean="0"/>
              <a:t>3.</a:t>
            </a:r>
            <a:r>
              <a:rPr lang="ko-KR" altLang="en-US" dirty="0" smtClean="0"/>
              <a:t>불필요 내용 및 </a:t>
            </a:r>
            <a:r>
              <a:rPr lang="ko-KR" altLang="en-US" dirty="0" err="1" smtClean="0"/>
              <a:t>발언시간</a:t>
            </a:r>
            <a:r>
              <a:rPr lang="ko-KR" altLang="en-US" dirty="0" smtClean="0"/>
              <a:t> 통계</a:t>
            </a:r>
          </a:p>
          <a:p>
            <a:r>
              <a:rPr lang="ko-KR" altLang="en-US" dirty="0" smtClean="0"/>
              <a:t>	등의 편리함을 </a:t>
            </a:r>
            <a:r>
              <a:rPr lang="ko-KR" altLang="en-US" dirty="0" err="1" smtClean="0"/>
              <a:t>느낄수있습니다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74901-48CF-4135-B709-5E135133562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760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74901-48CF-4135-B709-5E135133562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12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최근 요약 컨텐츠 사업이 떠오르고 있습니다</a:t>
            </a:r>
            <a:r>
              <a:rPr lang="en-US" altLang="ko-KR"/>
              <a:t>.</a:t>
            </a:r>
            <a:r>
              <a:rPr lang="ko-KR" altLang="en-US"/>
              <a:t> 그 이유는 위에 보시는 것처럼 많은 직장인과 아르바이트 직원들이 시간이 부족하다고 생각하고 있습니다</a:t>
            </a:r>
            <a:r>
              <a:rPr lang="en-US" altLang="ko-KR"/>
              <a:t>.</a:t>
            </a:r>
            <a:r>
              <a:rPr lang="ko-KR" altLang="en-US"/>
              <a:t>  각종 요약 컨텐츠 서비스 중 책에 대한 요약 정보를 제공하는 리디북스</a:t>
            </a:r>
            <a:r>
              <a:rPr lang="en-US" altLang="ko-KR"/>
              <a:t>,</a:t>
            </a:r>
            <a:r>
              <a:rPr lang="ko-KR" altLang="en-US"/>
              <a:t> 밀리의 서재나 주요 시사 이슈를 정리해 주는 뉴닉</a:t>
            </a:r>
            <a:r>
              <a:rPr lang="en-US" altLang="ko-KR"/>
              <a:t>,</a:t>
            </a:r>
            <a:r>
              <a:rPr lang="ko-KR" altLang="en-US"/>
              <a:t> 알려줌 등 스타트업이 주도 하고 있는데 이러한 서비스는 사람들이 직접 요약 해서 소비자들에게 제공 하고 있습니다</a:t>
            </a:r>
            <a:r>
              <a:rPr lang="en-US" altLang="ko-KR"/>
              <a:t>.</a:t>
            </a:r>
            <a:r>
              <a:rPr lang="ko-KR" altLang="en-US"/>
              <a:t> 여기에 저희가 제공하려고 하는 </a:t>
            </a:r>
            <a:r>
              <a:rPr lang="en-US" altLang="ko-KR"/>
              <a:t>AI</a:t>
            </a:r>
            <a:r>
              <a:rPr lang="ko-KR" altLang="en-US"/>
              <a:t> 자동 요약 서비스와 협업 한다면 많은 부가가치를 창출할 수 있을것으로 예상 됩니다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3074901-48CF-4135-B709-5E135133562D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4961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74901-48CF-4135-B709-5E135133562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752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최근 요약 컨텐츠 사업이 떠오르고 있습니다</a:t>
            </a:r>
            <a:r>
              <a:rPr lang="en-US" altLang="ko-KR"/>
              <a:t>.</a:t>
            </a:r>
            <a:r>
              <a:rPr lang="ko-KR" altLang="en-US"/>
              <a:t> 그 이유는 위에 보시는 것처럼 많은 직장인과 아르바이트 직원들이 시간이 부족하다고 생각하고 있습니다</a:t>
            </a:r>
            <a:r>
              <a:rPr lang="en-US" altLang="ko-KR"/>
              <a:t>.</a:t>
            </a:r>
            <a:r>
              <a:rPr lang="ko-KR" altLang="en-US"/>
              <a:t>  각종 요약 컨텐츠 서비스 중 책에 대한 요약 정보를 제공하는 리디북스</a:t>
            </a:r>
            <a:r>
              <a:rPr lang="en-US" altLang="ko-KR"/>
              <a:t>,</a:t>
            </a:r>
            <a:r>
              <a:rPr lang="ko-KR" altLang="en-US"/>
              <a:t> 밀리의 서재나 주요 시사 이슈를 정리해 주는 뉴닉</a:t>
            </a:r>
            <a:r>
              <a:rPr lang="en-US" altLang="ko-KR"/>
              <a:t>,</a:t>
            </a:r>
            <a:r>
              <a:rPr lang="ko-KR" altLang="en-US"/>
              <a:t> 알려줌 등 스타트업이 주도 하고 있는데 이러한 서비스는 사람들이 직접 요약 해서 소비자들에게 제공 하고 있습니다</a:t>
            </a:r>
            <a:r>
              <a:rPr lang="en-US" altLang="ko-KR"/>
              <a:t>.</a:t>
            </a:r>
            <a:r>
              <a:rPr lang="ko-KR" altLang="en-US"/>
              <a:t> 여기에 저희가 제공하려고 하는 </a:t>
            </a:r>
            <a:r>
              <a:rPr lang="en-US" altLang="ko-KR"/>
              <a:t>AI</a:t>
            </a:r>
            <a:r>
              <a:rPr lang="ko-KR" altLang="en-US"/>
              <a:t> 자동 요약 서비스와 협업 한다면 많은 부가가치를 창출할 수 있을것으로 예상 됩니다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3074901-48CF-4135-B709-5E135133562D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8634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74901-48CF-4135-B709-5E135133562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991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74901-48CF-4135-B709-5E135133562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297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208B27CB-0016-4E16-B332-AB8C261D2D73}"/>
              </a:ext>
            </a:extLst>
          </p:cNvPr>
          <p:cNvSpPr/>
          <p:nvPr userDrawn="1"/>
        </p:nvSpPr>
        <p:spPr>
          <a:xfrm>
            <a:off x="2993020" y="6762"/>
            <a:ext cx="1859661" cy="6863917"/>
          </a:xfrm>
          <a:custGeom>
            <a:avLst/>
            <a:gdLst>
              <a:gd name="connsiteX0" fmla="*/ 280657 w 280657"/>
              <a:gd name="connsiteY0" fmla="*/ 0 h 5169529"/>
              <a:gd name="connsiteX1" fmla="*/ 271604 w 280657"/>
              <a:gd name="connsiteY1" fmla="*/ 5169529 h 5169529"/>
              <a:gd name="connsiteX2" fmla="*/ 0 w 280657"/>
              <a:gd name="connsiteY2" fmla="*/ 5169529 h 5169529"/>
              <a:gd name="connsiteX3" fmla="*/ 280657 w 280657"/>
              <a:gd name="connsiteY3" fmla="*/ 0 h 5169529"/>
              <a:gd name="connsiteX0" fmla="*/ 280657 w 761272"/>
              <a:gd name="connsiteY0" fmla="*/ 0 h 5169529"/>
              <a:gd name="connsiteX1" fmla="*/ 271604 w 761272"/>
              <a:gd name="connsiteY1" fmla="*/ 5169529 h 5169529"/>
              <a:gd name="connsiteX2" fmla="*/ 0 w 761272"/>
              <a:gd name="connsiteY2" fmla="*/ 5169529 h 5169529"/>
              <a:gd name="connsiteX3" fmla="*/ 280657 w 761272"/>
              <a:gd name="connsiteY3" fmla="*/ 0 h 5169529"/>
              <a:gd name="connsiteX0" fmla="*/ 280657 w 761272"/>
              <a:gd name="connsiteY0" fmla="*/ 0 h 5169529"/>
              <a:gd name="connsiteX1" fmla="*/ 271604 w 761272"/>
              <a:gd name="connsiteY1" fmla="*/ 5169529 h 5169529"/>
              <a:gd name="connsiteX2" fmla="*/ 0 w 761272"/>
              <a:gd name="connsiteY2" fmla="*/ 5169529 h 5169529"/>
              <a:gd name="connsiteX3" fmla="*/ 280657 w 761272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981021"/>
              <a:gd name="connsiteY0" fmla="*/ 0 h 5169529"/>
              <a:gd name="connsiteX1" fmla="*/ 292706 w 981021"/>
              <a:gd name="connsiteY1" fmla="*/ 5169529 h 5169529"/>
              <a:gd name="connsiteX2" fmla="*/ 0 w 981021"/>
              <a:gd name="connsiteY2" fmla="*/ 5169529 h 5169529"/>
              <a:gd name="connsiteX3" fmla="*/ 301759 w 981021"/>
              <a:gd name="connsiteY3" fmla="*/ 0 h 5169529"/>
              <a:gd name="connsiteX0" fmla="*/ 301759 w 918930"/>
              <a:gd name="connsiteY0" fmla="*/ 0 h 5169529"/>
              <a:gd name="connsiteX1" fmla="*/ 292706 w 918930"/>
              <a:gd name="connsiteY1" fmla="*/ 5169529 h 5169529"/>
              <a:gd name="connsiteX2" fmla="*/ 0 w 918930"/>
              <a:gd name="connsiteY2" fmla="*/ 5169529 h 5169529"/>
              <a:gd name="connsiteX3" fmla="*/ 301759 w 918930"/>
              <a:gd name="connsiteY3" fmla="*/ 0 h 5169529"/>
              <a:gd name="connsiteX0" fmla="*/ 301759 w 1078980"/>
              <a:gd name="connsiteY0" fmla="*/ 0 h 5169529"/>
              <a:gd name="connsiteX1" fmla="*/ 292706 w 1078980"/>
              <a:gd name="connsiteY1" fmla="*/ 5169529 h 5169529"/>
              <a:gd name="connsiteX2" fmla="*/ 0 w 1078980"/>
              <a:gd name="connsiteY2" fmla="*/ 5169529 h 5169529"/>
              <a:gd name="connsiteX3" fmla="*/ 301759 w 1078980"/>
              <a:gd name="connsiteY3" fmla="*/ 0 h 5169529"/>
              <a:gd name="connsiteX0" fmla="*/ 301759 w 1084328"/>
              <a:gd name="connsiteY0" fmla="*/ 0 h 5169529"/>
              <a:gd name="connsiteX1" fmla="*/ 292706 w 1084328"/>
              <a:gd name="connsiteY1" fmla="*/ 5169529 h 5169529"/>
              <a:gd name="connsiteX2" fmla="*/ 0 w 1084328"/>
              <a:gd name="connsiteY2" fmla="*/ 5169529 h 5169529"/>
              <a:gd name="connsiteX3" fmla="*/ 301759 w 1084328"/>
              <a:gd name="connsiteY3" fmla="*/ 0 h 5169529"/>
              <a:gd name="connsiteX0" fmla="*/ 301759 w 1086927"/>
              <a:gd name="connsiteY0" fmla="*/ 0 h 5169529"/>
              <a:gd name="connsiteX1" fmla="*/ 292706 w 1086927"/>
              <a:gd name="connsiteY1" fmla="*/ 5169529 h 5169529"/>
              <a:gd name="connsiteX2" fmla="*/ 0 w 1086927"/>
              <a:gd name="connsiteY2" fmla="*/ 5169529 h 5169529"/>
              <a:gd name="connsiteX3" fmla="*/ 301759 w 1086927"/>
              <a:gd name="connsiteY3" fmla="*/ 0 h 5169529"/>
              <a:gd name="connsiteX0" fmla="*/ 301759 w 1076561"/>
              <a:gd name="connsiteY0" fmla="*/ 0 h 5169529"/>
              <a:gd name="connsiteX1" fmla="*/ 292706 w 1076561"/>
              <a:gd name="connsiteY1" fmla="*/ 5169529 h 5169529"/>
              <a:gd name="connsiteX2" fmla="*/ 0 w 1076561"/>
              <a:gd name="connsiteY2" fmla="*/ 5169529 h 5169529"/>
              <a:gd name="connsiteX3" fmla="*/ 301759 w 1076561"/>
              <a:gd name="connsiteY3" fmla="*/ 0 h 5169529"/>
              <a:gd name="connsiteX0" fmla="*/ 301759 w 1094749"/>
              <a:gd name="connsiteY0" fmla="*/ 0 h 5169529"/>
              <a:gd name="connsiteX1" fmla="*/ 292706 w 1094749"/>
              <a:gd name="connsiteY1" fmla="*/ 5169529 h 5169529"/>
              <a:gd name="connsiteX2" fmla="*/ 0 w 1094749"/>
              <a:gd name="connsiteY2" fmla="*/ 5169529 h 5169529"/>
              <a:gd name="connsiteX3" fmla="*/ 301759 w 1094749"/>
              <a:gd name="connsiteY3" fmla="*/ 0 h 5169529"/>
              <a:gd name="connsiteX0" fmla="*/ 301759 w 1084328"/>
              <a:gd name="connsiteY0" fmla="*/ 0 h 5169529"/>
              <a:gd name="connsiteX1" fmla="*/ 292706 w 1084328"/>
              <a:gd name="connsiteY1" fmla="*/ 5169529 h 5169529"/>
              <a:gd name="connsiteX2" fmla="*/ 0 w 1084328"/>
              <a:gd name="connsiteY2" fmla="*/ 5169529 h 5169529"/>
              <a:gd name="connsiteX3" fmla="*/ 301759 w 1084328"/>
              <a:gd name="connsiteY3" fmla="*/ 0 h 5169529"/>
              <a:gd name="connsiteX0" fmla="*/ 301759 w 1097769"/>
              <a:gd name="connsiteY0" fmla="*/ 0 h 5169529"/>
              <a:gd name="connsiteX1" fmla="*/ 292706 w 1097769"/>
              <a:gd name="connsiteY1" fmla="*/ 5169529 h 5169529"/>
              <a:gd name="connsiteX2" fmla="*/ 0 w 1097769"/>
              <a:gd name="connsiteY2" fmla="*/ 5169529 h 5169529"/>
              <a:gd name="connsiteX3" fmla="*/ 301759 w 1097769"/>
              <a:gd name="connsiteY3" fmla="*/ 0 h 5169529"/>
              <a:gd name="connsiteX0" fmla="*/ 301759 w 1081652"/>
              <a:gd name="connsiteY0" fmla="*/ 0 h 5169529"/>
              <a:gd name="connsiteX1" fmla="*/ 292706 w 1081652"/>
              <a:gd name="connsiteY1" fmla="*/ 5169529 h 5169529"/>
              <a:gd name="connsiteX2" fmla="*/ 0 w 1081652"/>
              <a:gd name="connsiteY2" fmla="*/ 5169529 h 5169529"/>
              <a:gd name="connsiteX3" fmla="*/ 301759 w 1081652"/>
              <a:gd name="connsiteY3" fmla="*/ 0 h 5169529"/>
              <a:gd name="connsiteX0" fmla="*/ 301759 w 1049879"/>
              <a:gd name="connsiteY0" fmla="*/ 0 h 5169529"/>
              <a:gd name="connsiteX1" fmla="*/ 292706 w 1049879"/>
              <a:gd name="connsiteY1" fmla="*/ 5169529 h 5169529"/>
              <a:gd name="connsiteX2" fmla="*/ 0 w 1049879"/>
              <a:gd name="connsiteY2" fmla="*/ 5169529 h 5169529"/>
              <a:gd name="connsiteX3" fmla="*/ 301759 w 1049879"/>
              <a:gd name="connsiteY3" fmla="*/ 0 h 5169529"/>
              <a:gd name="connsiteX0" fmla="*/ 301759 w 1034244"/>
              <a:gd name="connsiteY0" fmla="*/ 0 h 5169529"/>
              <a:gd name="connsiteX1" fmla="*/ 292706 w 1034244"/>
              <a:gd name="connsiteY1" fmla="*/ 5169529 h 5169529"/>
              <a:gd name="connsiteX2" fmla="*/ 0 w 1034244"/>
              <a:gd name="connsiteY2" fmla="*/ 5169529 h 5169529"/>
              <a:gd name="connsiteX3" fmla="*/ 301759 w 1034244"/>
              <a:gd name="connsiteY3" fmla="*/ 0 h 5169529"/>
              <a:gd name="connsiteX0" fmla="*/ 301759 w 1034244"/>
              <a:gd name="connsiteY0" fmla="*/ 0 h 5169529"/>
              <a:gd name="connsiteX1" fmla="*/ 292706 w 1034244"/>
              <a:gd name="connsiteY1" fmla="*/ 5169529 h 5169529"/>
              <a:gd name="connsiteX2" fmla="*/ 0 w 1034244"/>
              <a:gd name="connsiteY2" fmla="*/ 5169529 h 5169529"/>
              <a:gd name="connsiteX3" fmla="*/ 301759 w 1034244"/>
              <a:gd name="connsiteY3" fmla="*/ 0 h 5169529"/>
              <a:gd name="connsiteX0" fmla="*/ 301759 w 1030828"/>
              <a:gd name="connsiteY0" fmla="*/ 0 h 5169529"/>
              <a:gd name="connsiteX1" fmla="*/ 285672 w 1030828"/>
              <a:gd name="connsiteY1" fmla="*/ 5169529 h 5169529"/>
              <a:gd name="connsiteX2" fmla="*/ 0 w 1030828"/>
              <a:gd name="connsiteY2" fmla="*/ 5169529 h 5169529"/>
              <a:gd name="connsiteX3" fmla="*/ 301759 w 1030828"/>
              <a:gd name="connsiteY3" fmla="*/ 0 h 5169529"/>
              <a:gd name="connsiteX0" fmla="*/ 301759 w 1046406"/>
              <a:gd name="connsiteY0" fmla="*/ 0 h 5169529"/>
              <a:gd name="connsiteX1" fmla="*/ 285672 w 1046406"/>
              <a:gd name="connsiteY1" fmla="*/ 5169529 h 5169529"/>
              <a:gd name="connsiteX2" fmla="*/ 0 w 1046406"/>
              <a:gd name="connsiteY2" fmla="*/ 5169529 h 5169529"/>
              <a:gd name="connsiteX3" fmla="*/ 301759 w 1046406"/>
              <a:gd name="connsiteY3" fmla="*/ 0 h 5169529"/>
              <a:gd name="connsiteX0" fmla="*/ 319549 w 1055493"/>
              <a:gd name="connsiteY0" fmla="*/ 0 h 5137507"/>
              <a:gd name="connsiteX1" fmla="*/ 285672 w 1055493"/>
              <a:gd name="connsiteY1" fmla="*/ 5137507 h 5137507"/>
              <a:gd name="connsiteX2" fmla="*/ 0 w 1055493"/>
              <a:gd name="connsiteY2" fmla="*/ 5137507 h 5137507"/>
              <a:gd name="connsiteX3" fmla="*/ 319549 w 1055493"/>
              <a:gd name="connsiteY3" fmla="*/ 0 h 5137507"/>
              <a:gd name="connsiteX0" fmla="*/ 319549 w 1055493"/>
              <a:gd name="connsiteY0" fmla="*/ 0 h 5155297"/>
              <a:gd name="connsiteX1" fmla="*/ 285672 w 1055493"/>
              <a:gd name="connsiteY1" fmla="*/ 5155297 h 5155297"/>
              <a:gd name="connsiteX2" fmla="*/ 0 w 1055493"/>
              <a:gd name="connsiteY2" fmla="*/ 5155297 h 5155297"/>
              <a:gd name="connsiteX3" fmla="*/ 319549 w 1055493"/>
              <a:gd name="connsiteY3" fmla="*/ 0 h 5155297"/>
              <a:gd name="connsiteX0" fmla="*/ 319549 w 1054135"/>
              <a:gd name="connsiteY0" fmla="*/ 0 h 5155297"/>
              <a:gd name="connsiteX1" fmla="*/ 285672 w 1054135"/>
              <a:gd name="connsiteY1" fmla="*/ 5155297 h 5155297"/>
              <a:gd name="connsiteX2" fmla="*/ 0 w 1054135"/>
              <a:gd name="connsiteY2" fmla="*/ 5155297 h 5155297"/>
              <a:gd name="connsiteX3" fmla="*/ 319549 w 1054135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37922"/>
              <a:gd name="connsiteY0" fmla="*/ 0 h 5155297"/>
              <a:gd name="connsiteX1" fmla="*/ 285672 w 1037922"/>
              <a:gd name="connsiteY1" fmla="*/ 5155297 h 5155297"/>
              <a:gd name="connsiteX2" fmla="*/ 0 w 1037922"/>
              <a:gd name="connsiteY2" fmla="*/ 5155297 h 5155297"/>
              <a:gd name="connsiteX3" fmla="*/ 319549 w 1037922"/>
              <a:gd name="connsiteY3" fmla="*/ 0 h 5155297"/>
              <a:gd name="connsiteX0" fmla="*/ 319549 w 1037922"/>
              <a:gd name="connsiteY0" fmla="*/ 0 h 5155297"/>
              <a:gd name="connsiteX1" fmla="*/ 285672 w 1037922"/>
              <a:gd name="connsiteY1" fmla="*/ 5155297 h 5155297"/>
              <a:gd name="connsiteX2" fmla="*/ 0 w 1037922"/>
              <a:gd name="connsiteY2" fmla="*/ 5155297 h 5155297"/>
              <a:gd name="connsiteX3" fmla="*/ 319549 w 1037922"/>
              <a:gd name="connsiteY3" fmla="*/ 0 h 5155297"/>
              <a:gd name="connsiteX0" fmla="*/ 319549 w 1037922"/>
              <a:gd name="connsiteY0" fmla="*/ 0 h 5155297"/>
              <a:gd name="connsiteX1" fmla="*/ 285672 w 1037922"/>
              <a:gd name="connsiteY1" fmla="*/ 5155297 h 5155297"/>
              <a:gd name="connsiteX2" fmla="*/ 0 w 1037922"/>
              <a:gd name="connsiteY2" fmla="*/ 5155297 h 5155297"/>
              <a:gd name="connsiteX3" fmla="*/ 319549 w 1037922"/>
              <a:gd name="connsiteY3" fmla="*/ 0 h 5155297"/>
              <a:gd name="connsiteX0" fmla="*/ 314686 w 1035467"/>
              <a:gd name="connsiteY0" fmla="*/ 0 h 5160160"/>
              <a:gd name="connsiteX1" fmla="*/ 285672 w 1035467"/>
              <a:gd name="connsiteY1" fmla="*/ 5160160 h 5160160"/>
              <a:gd name="connsiteX2" fmla="*/ 0 w 1035467"/>
              <a:gd name="connsiteY2" fmla="*/ 5160160 h 5160160"/>
              <a:gd name="connsiteX3" fmla="*/ 314686 w 1035467"/>
              <a:gd name="connsiteY3" fmla="*/ 0 h 5160160"/>
              <a:gd name="connsiteX0" fmla="*/ 314686 w 1042817"/>
              <a:gd name="connsiteY0" fmla="*/ 0 h 5160160"/>
              <a:gd name="connsiteX1" fmla="*/ 285672 w 1042817"/>
              <a:gd name="connsiteY1" fmla="*/ 5160160 h 5160160"/>
              <a:gd name="connsiteX2" fmla="*/ 0 w 1042817"/>
              <a:gd name="connsiteY2" fmla="*/ 5160160 h 5160160"/>
              <a:gd name="connsiteX3" fmla="*/ 314686 w 1042817"/>
              <a:gd name="connsiteY3" fmla="*/ 0 h 5160160"/>
              <a:gd name="connsiteX0" fmla="*/ 668647 w 1245586"/>
              <a:gd name="connsiteY0" fmla="*/ 0 h 5123289"/>
              <a:gd name="connsiteX1" fmla="*/ 285672 w 1245586"/>
              <a:gd name="connsiteY1" fmla="*/ 5123289 h 5123289"/>
              <a:gd name="connsiteX2" fmla="*/ 0 w 1245586"/>
              <a:gd name="connsiteY2" fmla="*/ 5123289 h 5123289"/>
              <a:gd name="connsiteX3" fmla="*/ 668647 w 1245586"/>
              <a:gd name="connsiteY3" fmla="*/ 0 h 5123289"/>
              <a:gd name="connsiteX0" fmla="*/ 668647 w 1393156"/>
              <a:gd name="connsiteY0" fmla="*/ 0 h 5138037"/>
              <a:gd name="connsiteX1" fmla="*/ 632259 w 1393156"/>
              <a:gd name="connsiteY1" fmla="*/ 5138037 h 5138037"/>
              <a:gd name="connsiteX2" fmla="*/ 0 w 1393156"/>
              <a:gd name="connsiteY2" fmla="*/ 5123289 h 5138037"/>
              <a:gd name="connsiteX3" fmla="*/ 668647 w 1393156"/>
              <a:gd name="connsiteY3" fmla="*/ 0 h 5138037"/>
              <a:gd name="connsiteX0" fmla="*/ 668647 w 1371856"/>
              <a:gd name="connsiteY0" fmla="*/ 0 h 5138037"/>
              <a:gd name="connsiteX1" fmla="*/ 588014 w 1371856"/>
              <a:gd name="connsiteY1" fmla="*/ 5138037 h 5138037"/>
              <a:gd name="connsiteX2" fmla="*/ 0 w 1371856"/>
              <a:gd name="connsiteY2" fmla="*/ 5123289 h 5138037"/>
              <a:gd name="connsiteX3" fmla="*/ 668647 w 1371856"/>
              <a:gd name="connsiteY3" fmla="*/ 0 h 5138037"/>
              <a:gd name="connsiteX0" fmla="*/ 668647 w 1371856"/>
              <a:gd name="connsiteY0" fmla="*/ 0 h 5138037"/>
              <a:gd name="connsiteX1" fmla="*/ 588014 w 1371856"/>
              <a:gd name="connsiteY1" fmla="*/ 5138037 h 5138037"/>
              <a:gd name="connsiteX2" fmla="*/ 0 w 1371856"/>
              <a:gd name="connsiteY2" fmla="*/ 5123289 h 5138037"/>
              <a:gd name="connsiteX3" fmla="*/ 668647 w 1371856"/>
              <a:gd name="connsiteY3" fmla="*/ 0 h 5138037"/>
              <a:gd name="connsiteX0" fmla="*/ 668647 w 1371856"/>
              <a:gd name="connsiteY0" fmla="*/ 0 h 5138037"/>
              <a:gd name="connsiteX1" fmla="*/ 588014 w 1371856"/>
              <a:gd name="connsiteY1" fmla="*/ 5138037 h 5138037"/>
              <a:gd name="connsiteX2" fmla="*/ 0 w 1371856"/>
              <a:gd name="connsiteY2" fmla="*/ 5123289 h 5138037"/>
              <a:gd name="connsiteX3" fmla="*/ 668647 w 1371856"/>
              <a:gd name="connsiteY3" fmla="*/ 0 h 5138037"/>
              <a:gd name="connsiteX0" fmla="*/ 668647 w 1371856"/>
              <a:gd name="connsiteY0" fmla="*/ 0 h 5138037"/>
              <a:gd name="connsiteX1" fmla="*/ 588014 w 1371856"/>
              <a:gd name="connsiteY1" fmla="*/ 5138037 h 5138037"/>
              <a:gd name="connsiteX2" fmla="*/ 0 w 1371856"/>
              <a:gd name="connsiteY2" fmla="*/ 5123289 h 5138037"/>
              <a:gd name="connsiteX3" fmla="*/ 668647 w 1371856"/>
              <a:gd name="connsiteY3" fmla="*/ 0 h 5138037"/>
              <a:gd name="connsiteX0" fmla="*/ 668647 w 1394880"/>
              <a:gd name="connsiteY0" fmla="*/ 0 h 5138037"/>
              <a:gd name="connsiteX1" fmla="*/ 588014 w 1394880"/>
              <a:gd name="connsiteY1" fmla="*/ 5138037 h 5138037"/>
              <a:gd name="connsiteX2" fmla="*/ 0 w 1394880"/>
              <a:gd name="connsiteY2" fmla="*/ 5123289 h 5138037"/>
              <a:gd name="connsiteX3" fmla="*/ 668647 w 1394880"/>
              <a:gd name="connsiteY3" fmla="*/ 0 h 5138037"/>
              <a:gd name="connsiteX0" fmla="*/ 662823 w 1391760"/>
              <a:gd name="connsiteY0" fmla="*/ 0 h 5158422"/>
              <a:gd name="connsiteX1" fmla="*/ 588014 w 1391760"/>
              <a:gd name="connsiteY1" fmla="*/ 5158422 h 5158422"/>
              <a:gd name="connsiteX2" fmla="*/ 0 w 1391760"/>
              <a:gd name="connsiteY2" fmla="*/ 5143674 h 5158422"/>
              <a:gd name="connsiteX3" fmla="*/ 662823 w 1391760"/>
              <a:gd name="connsiteY3" fmla="*/ 0 h 5158422"/>
              <a:gd name="connsiteX0" fmla="*/ 669497 w 1398434"/>
              <a:gd name="connsiteY0" fmla="*/ 0 h 5158422"/>
              <a:gd name="connsiteX1" fmla="*/ 594688 w 1398434"/>
              <a:gd name="connsiteY1" fmla="*/ 5158422 h 5158422"/>
              <a:gd name="connsiteX2" fmla="*/ 0 w 1398434"/>
              <a:gd name="connsiteY2" fmla="*/ 5150348 h 5158422"/>
              <a:gd name="connsiteX3" fmla="*/ 669497 w 1398434"/>
              <a:gd name="connsiteY3" fmla="*/ 0 h 5158422"/>
              <a:gd name="connsiteX0" fmla="*/ 588016 w 1356073"/>
              <a:gd name="connsiteY0" fmla="*/ 0 h 5161439"/>
              <a:gd name="connsiteX1" fmla="*/ 594688 w 1356073"/>
              <a:gd name="connsiteY1" fmla="*/ 5161439 h 5161439"/>
              <a:gd name="connsiteX2" fmla="*/ 0 w 1356073"/>
              <a:gd name="connsiteY2" fmla="*/ 5153365 h 5161439"/>
              <a:gd name="connsiteX3" fmla="*/ 588016 w 1356073"/>
              <a:gd name="connsiteY3" fmla="*/ 0 h 5161439"/>
              <a:gd name="connsiteX0" fmla="*/ 588016 w 1356073"/>
              <a:gd name="connsiteY0" fmla="*/ 0 h 5161439"/>
              <a:gd name="connsiteX1" fmla="*/ 594688 w 1356073"/>
              <a:gd name="connsiteY1" fmla="*/ 5161439 h 5161439"/>
              <a:gd name="connsiteX2" fmla="*/ 0 w 1356073"/>
              <a:gd name="connsiteY2" fmla="*/ 5153365 h 5161439"/>
              <a:gd name="connsiteX3" fmla="*/ 588016 w 1356073"/>
              <a:gd name="connsiteY3" fmla="*/ 0 h 5161439"/>
              <a:gd name="connsiteX0" fmla="*/ 588016 w 1360636"/>
              <a:gd name="connsiteY0" fmla="*/ 0 h 5161439"/>
              <a:gd name="connsiteX1" fmla="*/ 594688 w 1360636"/>
              <a:gd name="connsiteY1" fmla="*/ 5161439 h 5161439"/>
              <a:gd name="connsiteX2" fmla="*/ 0 w 1360636"/>
              <a:gd name="connsiteY2" fmla="*/ 5153365 h 5161439"/>
              <a:gd name="connsiteX3" fmla="*/ 588016 w 1360636"/>
              <a:gd name="connsiteY3" fmla="*/ 0 h 5161439"/>
              <a:gd name="connsiteX0" fmla="*/ 666618 w 1401622"/>
              <a:gd name="connsiteY0" fmla="*/ 0 h 5161439"/>
              <a:gd name="connsiteX1" fmla="*/ 594688 w 1401622"/>
              <a:gd name="connsiteY1" fmla="*/ 5161439 h 5161439"/>
              <a:gd name="connsiteX2" fmla="*/ 0 w 1401622"/>
              <a:gd name="connsiteY2" fmla="*/ 5153365 h 5161439"/>
              <a:gd name="connsiteX3" fmla="*/ 666618 w 1401622"/>
              <a:gd name="connsiteY3" fmla="*/ 0 h 5161439"/>
              <a:gd name="connsiteX0" fmla="*/ 666618 w 1149867"/>
              <a:gd name="connsiteY0" fmla="*/ 547422 h 5708861"/>
              <a:gd name="connsiteX1" fmla="*/ 757819 w 1149867"/>
              <a:gd name="connsiteY1" fmla="*/ 731398 h 5708861"/>
              <a:gd name="connsiteX2" fmla="*/ 594688 w 1149867"/>
              <a:gd name="connsiteY2" fmla="*/ 5708861 h 5708861"/>
              <a:gd name="connsiteX3" fmla="*/ 0 w 1149867"/>
              <a:gd name="connsiteY3" fmla="*/ 5700787 h 5708861"/>
              <a:gd name="connsiteX4" fmla="*/ 666618 w 1149867"/>
              <a:gd name="connsiteY4" fmla="*/ 547422 h 5708861"/>
              <a:gd name="connsiteX0" fmla="*/ 666618 w 1149867"/>
              <a:gd name="connsiteY0" fmla="*/ 537491 h 5698930"/>
              <a:gd name="connsiteX1" fmla="*/ 645156 w 1149867"/>
              <a:gd name="connsiteY1" fmla="*/ 745047 h 5698930"/>
              <a:gd name="connsiteX2" fmla="*/ 594688 w 1149867"/>
              <a:gd name="connsiteY2" fmla="*/ 5698930 h 5698930"/>
              <a:gd name="connsiteX3" fmla="*/ 0 w 1149867"/>
              <a:gd name="connsiteY3" fmla="*/ 5690856 h 5698930"/>
              <a:gd name="connsiteX4" fmla="*/ 666618 w 1149867"/>
              <a:gd name="connsiteY4" fmla="*/ 537491 h 5698930"/>
              <a:gd name="connsiteX0" fmla="*/ 698058 w 1170507"/>
              <a:gd name="connsiteY0" fmla="*/ 539678 h 5695877"/>
              <a:gd name="connsiteX1" fmla="*/ 645156 w 1170507"/>
              <a:gd name="connsiteY1" fmla="*/ 741994 h 5695877"/>
              <a:gd name="connsiteX2" fmla="*/ 594688 w 1170507"/>
              <a:gd name="connsiteY2" fmla="*/ 5695877 h 5695877"/>
              <a:gd name="connsiteX3" fmla="*/ 0 w 1170507"/>
              <a:gd name="connsiteY3" fmla="*/ 5687803 h 5695877"/>
              <a:gd name="connsiteX4" fmla="*/ 698058 w 1170507"/>
              <a:gd name="connsiteY4" fmla="*/ 539678 h 5695877"/>
              <a:gd name="connsiteX0" fmla="*/ 698058 w 1170507"/>
              <a:gd name="connsiteY0" fmla="*/ 627656 h 5783855"/>
              <a:gd name="connsiteX1" fmla="*/ 653017 w 1170507"/>
              <a:gd name="connsiteY1" fmla="*/ 638708 h 5783855"/>
              <a:gd name="connsiteX2" fmla="*/ 594688 w 1170507"/>
              <a:gd name="connsiteY2" fmla="*/ 5783855 h 5783855"/>
              <a:gd name="connsiteX3" fmla="*/ 0 w 1170507"/>
              <a:gd name="connsiteY3" fmla="*/ 5775781 h 5783855"/>
              <a:gd name="connsiteX4" fmla="*/ 698058 w 1170507"/>
              <a:gd name="connsiteY4" fmla="*/ 627656 h 5783855"/>
              <a:gd name="connsiteX0" fmla="*/ 698058 w 1170507"/>
              <a:gd name="connsiteY0" fmla="*/ 634273 h 5790472"/>
              <a:gd name="connsiteX1" fmla="*/ 653017 w 1170507"/>
              <a:gd name="connsiteY1" fmla="*/ 632225 h 5790472"/>
              <a:gd name="connsiteX2" fmla="*/ 594688 w 1170507"/>
              <a:gd name="connsiteY2" fmla="*/ 5790472 h 5790472"/>
              <a:gd name="connsiteX3" fmla="*/ 0 w 1170507"/>
              <a:gd name="connsiteY3" fmla="*/ 5782398 h 5790472"/>
              <a:gd name="connsiteX4" fmla="*/ 698058 w 1170507"/>
              <a:gd name="connsiteY4" fmla="*/ 634273 h 5790472"/>
              <a:gd name="connsiteX0" fmla="*/ 698058 w 1170507"/>
              <a:gd name="connsiteY0" fmla="*/ 634273 h 5790472"/>
              <a:gd name="connsiteX1" fmla="*/ 653017 w 1170507"/>
              <a:gd name="connsiteY1" fmla="*/ 632225 h 5790472"/>
              <a:gd name="connsiteX2" fmla="*/ 594688 w 1170507"/>
              <a:gd name="connsiteY2" fmla="*/ 5790472 h 5790472"/>
              <a:gd name="connsiteX3" fmla="*/ 0 w 1170507"/>
              <a:gd name="connsiteY3" fmla="*/ 5782398 h 5790472"/>
              <a:gd name="connsiteX4" fmla="*/ 698058 w 1170507"/>
              <a:gd name="connsiteY4" fmla="*/ 634273 h 5790472"/>
              <a:gd name="connsiteX0" fmla="*/ 698058 w 1170507"/>
              <a:gd name="connsiteY0" fmla="*/ 367662 h 5523861"/>
              <a:gd name="connsiteX1" fmla="*/ 653017 w 1170507"/>
              <a:gd name="connsiteY1" fmla="*/ 365614 h 5523861"/>
              <a:gd name="connsiteX2" fmla="*/ 594688 w 1170507"/>
              <a:gd name="connsiteY2" fmla="*/ 5523861 h 5523861"/>
              <a:gd name="connsiteX3" fmla="*/ 0 w 1170507"/>
              <a:gd name="connsiteY3" fmla="*/ 5515787 h 5523861"/>
              <a:gd name="connsiteX4" fmla="*/ 698058 w 1170507"/>
              <a:gd name="connsiteY4" fmla="*/ 367662 h 5523861"/>
              <a:gd name="connsiteX0" fmla="*/ 698058 w 1170507"/>
              <a:gd name="connsiteY0" fmla="*/ 2048 h 5158247"/>
              <a:gd name="connsiteX1" fmla="*/ 653017 w 1170507"/>
              <a:gd name="connsiteY1" fmla="*/ 0 h 5158247"/>
              <a:gd name="connsiteX2" fmla="*/ 594688 w 1170507"/>
              <a:gd name="connsiteY2" fmla="*/ 5158247 h 5158247"/>
              <a:gd name="connsiteX3" fmla="*/ 0 w 1170507"/>
              <a:gd name="connsiteY3" fmla="*/ 5150173 h 5158247"/>
              <a:gd name="connsiteX4" fmla="*/ 698058 w 1170507"/>
              <a:gd name="connsiteY4" fmla="*/ 2048 h 5158247"/>
              <a:gd name="connsiteX0" fmla="*/ 698058 w 1239095"/>
              <a:gd name="connsiteY0" fmla="*/ 2048 h 5158247"/>
              <a:gd name="connsiteX1" fmla="*/ 653017 w 1239095"/>
              <a:gd name="connsiteY1" fmla="*/ 0 h 5158247"/>
              <a:gd name="connsiteX2" fmla="*/ 594688 w 1239095"/>
              <a:gd name="connsiteY2" fmla="*/ 5158247 h 5158247"/>
              <a:gd name="connsiteX3" fmla="*/ 0 w 1239095"/>
              <a:gd name="connsiteY3" fmla="*/ 5150173 h 5158247"/>
              <a:gd name="connsiteX4" fmla="*/ 698058 w 1239095"/>
              <a:gd name="connsiteY4" fmla="*/ 2048 h 5158247"/>
              <a:gd name="connsiteX0" fmla="*/ 703298 w 1242619"/>
              <a:gd name="connsiteY0" fmla="*/ 2048 h 5158247"/>
              <a:gd name="connsiteX1" fmla="*/ 658257 w 1242619"/>
              <a:gd name="connsiteY1" fmla="*/ 0 h 5158247"/>
              <a:gd name="connsiteX2" fmla="*/ 599928 w 1242619"/>
              <a:gd name="connsiteY2" fmla="*/ 5158247 h 5158247"/>
              <a:gd name="connsiteX3" fmla="*/ 0 w 1242619"/>
              <a:gd name="connsiteY3" fmla="*/ 5147552 h 5158247"/>
              <a:gd name="connsiteX4" fmla="*/ 703298 w 1242619"/>
              <a:gd name="connsiteY4" fmla="*/ 2048 h 5158247"/>
              <a:gd name="connsiteX0" fmla="*/ 708538 w 1246150"/>
              <a:gd name="connsiteY0" fmla="*/ 2048 h 5158247"/>
              <a:gd name="connsiteX1" fmla="*/ 663497 w 1246150"/>
              <a:gd name="connsiteY1" fmla="*/ 0 h 5158247"/>
              <a:gd name="connsiteX2" fmla="*/ 605168 w 1246150"/>
              <a:gd name="connsiteY2" fmla="*/ 5158247 h 5158247"/>
              <a:gd name="connsiteX3" fmla="*/ 0 w 1246150"/>
              <a:gd name="connsiteY3" fmla="*/ 5147552 h 5158247"/>
              <a:gd name="connsiteX4" fmla="*/ 708538 w 1246150"/>
              <a:gd name="connsiteY4" fmla="*/ 2048 h 5158247"/>
              <a:gd name="connsiteX0" fmla="*/ 708538 w 1246150"/>
              <a:gd name="connsiteY0" fmla="*/ 2048 h 5158247"/>
              <a:gd name="connsiteX1" fmla="*/ 663497 w 1246150"/>
              <a:gd name="connsiteY1" fmla="*/ 0 h 5158247"/>
              <a:gd name="connsiteX2" fmla="*/ 605168 w 1246150"/>
              <a:gd name="connsiteY2" fmla="*/ 5158247 h 5158247"/>
              <a:gd name="connsiteX3" fmla="*/ 0 w 1246150"/>
              <a:gd name="connsiteY3" fmla="*/ 5147552 h 5158247"/>
              <a:gd name="connsiteX4" fmla="*/ 708538 w 1246150"/>
              <a:gd name="connsiteY4" fmla="*/ 2048 h 5158247"/>
              <a:gd name="connsiteX0" fmla="*/ 708538 w 1246150"/>
              <a:gd name="connsiteY0" fmla="*/ 2048 h 5153007"/>
              <a:gd name="connsiteX1" fmla="*/ 663497 w 1246150"/>
              <a:gd name="connsiteY1" fmla="*/ 0 h 5153007"/>
              <a:gd name="connsiteX2" fmla="*/ 605168 w 1246150"/>
              <a:gd name="connsiteY2" fmla="*/ 5153007 h 5153007"/>
              <a:gd name="connsiteX3" fmla="*/ 0 w 1246150"/>
              <a:gd name="connsiteY3" fmla="*/ 5147552 h 5153007"/>
              <a:gd name="connsiteX4" fmla="*/ 708538 w 1246150"/>
              <a:gd name="connsiteY4" fmla="*/ 2048 h 5153007"/>
              <a:gd name="connsiteX0" fmla="*/ 708538 w 1257416"/>
              <a:gd name="connsiteY0" fmla="*/ 2048 h 5153007"/>
              <a:gd name="connsiteX1" fmla="*/ 663497 w 1257416"/>
              <a:gd name="connsiteY1" fmla="*/ 0 h 5153007"/>
              <a:gd name="connsiteX2" fmla="*/ 605168 w 1257416"/>
              <a:gd name="connsiteY2" fmla="*/ 5153007 h 5153007"/>
              <a:gd name="connsiteX3" fmla="*/ 0 w 1257416"/>
              <a:gd name="connsiteY3" fmla="*/ 5147552 h 5153007"/>
              <a:gd name="connsiteX4" fmla="*/ 708538 w 1257416"/>
              <a:gd name="connsiteY4" fmla="*/ 2048 h 5153007"/>
              <a:gd name="connsiteX0" fmla="*/ 708538 w 1257416"/>
              <a:gd name="connsiteY0" fmla="*/ 2048 h 5153007"/>
              <a:gd name="connsiteX1" fmla="*/ 663497 w 1257416"/>
              <a:gd name="connsiteY1" fmla="*/ 0 h 5153007"/>
              <a:gd name="connsiteX2" fmla="*/ 605168 w 1257416"/>
              <a:gd name="connsiteY2" fmla="*/ 5153007 h 5153007"/>
              <a:gd name="connsiteX3" fmla="*/ 0 w 1257416"/>
              <a:gd name="connsiteY3" fmla="*/ 5147552 h 5153007"/>
              <a:gd name="connsiteX4" fmla="*/ 708538 w 1257416"/>
              <a:gd name="connsiteY4" fmla="*/ 2048 h 5153007"/>
              <a:gd name="connsiteX0" fmla="*/ 708538 w 1375551"/>
              <a:gd name="connsiteY0" fmla="*/ 2048 h 5153007"/>
              <a:gd name="connsiteX1" fmla="*/ 663497 w 1375551"/>
              <a:gd name="connsiteY1" fmla="*/ 0 h 5153007"/>
              <a:gd name="connsiteX2" fmla="*/ 605168 w 1375551"/>
              <a:gd name="connsiteY2" fmla="*/ 5153007 h 5153007"/>
              <a:gd name="connsiteX3" fmla="*/ 0 w 1375551"/>
              <a:gd name="connsiteY3" fmla="*/ 5147552 h 5153007"/>
              <a:gd name="connsiteX4" fmla="*/ 708538 w 1375551"/>
              <a:gd name="connsiteY4" fmla="*/ 2048 h 5153007"/>
              <a:gd name="connsiteX0" fmla="*/ 848388 w 1375551"/>
              <a:gd name="connsiteY0" fmla="*/ 2048 h 5153007"/>
              <a:gd name="connsiteX1" fmla="*/ 663497 w 1375551"/>
              <a:gd name="connsiteY1" fmla="*/ 0 h 5153007"/>
              <a:gd name="connsiteX2" fmla="*/ 605168 w 1375551"/>
              <a:gd name="connsiteY2" fmla="*/ 5153007 h 5153007"/>
              <a:gd name="connsiteX3" fmla="*/ 0 w 1375551"/>
              <a:gd name="connsiteY3" fmla="*/ 5147552 h 5153007"/>
              <a:gd name="connsiteX4" fmla="*/ 848388 w 1375551"/>
              <a:gd name="connsiteY4" fmla="*/ 2048 h 5153007"/>
              <a:gd name="connsiteX0" fmla="*/ 848388 w 1353486"/>
              <a:gd name="connsiteY0" fmla="*/ 2048 h 5153007"/>
              <a:gd name="connsiteX1" fmla="*/ 598951 w 1353486"/>
              <a:gd name="connsiteY1" fmla="*/ 0 h 5153007"/>
              <a:gd name="connsiteX2" fmla="*/ 605168 w 1353486"/>
              <a:gd name="connsiteY2" fmla="*/ 5153007 h 5153007"/>
              <a:gd name="connsiteX3" fmla="*/ 0 w 1353486"/>
              <a:gd name="connsiteY3" fmla="*/ 5147552 h 5153007"/>
              <a:gd name="connsiteX4" fmla="*/ 848388 w 1353486"/>
              <a:gd name="connsiteY4" fmla="*/ 2048 h 5153007"/>
              <a:gd name="connsiteX0" fmla="*/ 848388 w 1577804"/>
              <a:gd name="connsiteY0" fmla="*/ 0 h 5150959"/>
              <a:gd name="connsiteX1" fmla="*/ 1136833 w 1577804"/>
              <a:gd name="connsiteY1" fmla="*/ 51740 h 5150959"/>
              <a:gd name="connsiteX2" fmla="*/ 605168 w 1577804"/>
              <a:gd name="connsiteY2" fmla="*/ 5150959 h 5150959"/>
              <a:gd name="connsiteX3" fmla="*/ 0 w 1577804"/>
              <a:gd name="connsiteY3" fmla="*/ 5145504 h 5150959"/>
              <a:gd name="connsiteX4" fmla="*/ 848388 w 1577804"/>
              <a:gd name="connsiteY4" fmla="*/ 0 h 5150959"/>
              <a:gd name="connsiteX0" fmla="*/ 681644 w 1577804"/>
              <a:gd name="connsiteY0" fmla="*/ 0 h 5145580"/>
              <a:gd name="connsiteX1" fmla="*/ 1136833 w 1577804"/>
              <a:gd name="connsiteY1" fmla="*/ 46361 h 5145580"/>
              <a:gd name="connsiteX2" fmla="*/ 605168 w 1577804"/>
              <a:gd name="connsiteY2" fmla="*/ 5145580 h 5145580"/>
              <a:gd name="connsiteX3" fmla="*/ 0 w 1577804"/>
              <a:gd name="connsiteY3" fmla="*/ 5140125 h 5145580"/>
              <a:gd name="connsiteX4" fmla="*/ 681644 w 1577804"/>
              <a:gd name="connsiteY4" fmla="*/ 0 h 5145580"/>
              <a:gd name="connsiteX0" fmla="*/ 681644 w 1577804"/>
              <a:gd name="connsiteY0" fmla="*/ 0 h 5145580"/>
              <a:gd name="connsiteX1" fmla="*/ 1136833 w 1577804"/>
              <a:gd name="connsiteY1" fmla="*/ 46361 h 5145580"/>
              <a:gd name="connsiteX2" fmla="*/ 605168 w 1577804"/>
              <a:gd name="connsiteY2" fmla="*/ 5145580 h 5145580"/>
              <a:gd name="connsiteX3" fmla="*/ 0 w 1577804"/>
              <a:gd name="connsiteY3" fmla="*/ 5140125 h 5145580"/>
              <a:gd name="connsiteX4" fmla="*/ 681644 w 1577804"/>
              <a:gd name="connsiteY4" fmla="*/ 0 h 5145580"/>
              <a:gd name="connsiteX0" fmla="*/ 675205 w 1571365"/>
              <a:gd name="connsiteY0" fmla="*/ 0 h 5145580"/>
              <a:gd name="connsiteX1" fmla="*/ 1130394 w 1571365"/>
              <a:gd name="connsiteY1" fmla="*/ 46361 h 5145580"/>
              <a:gd name="connsiteX2" fmla="*/ 598729 w 1571365"/>
              <a:gd name="connsiteY2" fmla="*/ 5145580 h 5145580"/>
              <a:gd name="connsiteX3" fmla="*/ 0 w 1571365"/>
              <a:gd name="connsiteY3" fmla="*/ 5140125 h 5145580"/>
              <a:gd name="connsiteX4" fmla="*/ 675205 w 1571365"/>
              <a:gd name="connsiteY4" fmla="*/ 0 h 5145580"/>
              <a:gd name="connsiteX0" fmla="*/ 681645 w 1577805"/>
              <a:gd name="connsiteY0" fmla="*/ 0 h 5145580"/>
              <a:gd name="connsiteX1" fmla="*/ 1136834 w 1577805"/>
              <a:gd name="connsiteY1" fmla="*/ 46361 h 5145580"/>
              <a:gd name="connsiteX2" fmla="*/ 605169 w 1577805"/>
              <a:gd name="connsiteY2" fmla="*/ 5145580 h 5145580"/>
              <a:gd name="connsiteX3" fmla="*/ 0 w 1577805"/>
              <a:gd name="connsiteY3" fmla="*/ 5140125 h 5145580"/>
              <a:gd name="connsiteX4" fmla="*/ 681645 w 1577805"/>
              <a:gd name="connsiteY4" fmla="*/ 0 h 5145580"/>
              <a:gd name="connsiteX0" fmla="*/ 681645 w 1399933"/>
              <a:gd name="connsiteY0" fmla="*/ 0 h 5145580"/>
              <a:gd name="connsiteX1" fmla="*/ 731150 w 1399933"/>
              <a:gd name="connsiteY1" fmla="*/ 1285 h 5145580"/>
              <a:gd name="connsiteX2" fmla="*/ 605169 w 1399933"/>
              <a:gd name="connsiteY2" fmla="*/ 5145580 h 5145580"/>
              <a:gd name="connsiteX3" fmla="*/ 0 w 1399933"/>
              <a:gd name="connsiteY3" fmla="*/ 5140125 h 5145580"/>
              <a:gd name="connsiteX4" fmla="*/ 681645 w 1399933"/>
              <a:gd name="connsiteY4" fmla="*/ 0 h 5145580"/>
              <a:gd name="connsiteX0" fmla="*/ 681645 w 1399933"/>
              <a:gd name="connsiteY0" fmla="*/ 0 h 5145580"/>
              <a:gd name="connsiteX1" fmla="*/ 731150 w 1399933"/>
              <a:gd name="connsiteY1" fmla="*/ 1285 h 5145580"/>
              <a:gd name="connsiteX2" fmla="*/ 605169 w 1399933"/>
              <a:gd name="connsiteY2" fmla="*/ 5145580 h 5145580"/>
              <a:gd name="connsiteX3" fmla="*/ 0 w 1399933"/>
              <a:gd name="connsiteY3" fmla="*/ 5140125 h 5145580"/>
              <a:gd name="connsiteX4" fmla="*/ 681645 w 1399933"/>
              <a:gd name="connsiteY4" fmla="*/ 0 h 5145580"/>
              <a:gd name="connsiteX0" fmla="*/ 681645 w 1386537"/>
              <a:gd name="connsiteY0" fmla="*/ 0 h 5145580"/>
              <a:gd name="connsiteX1" fmla="*/ 731150 w 1386537"/>
              <a:gd name="connsiteY1" fmla="*/ 1285 h 5145580"/>
              <a:gd name="connsiteX2" fmla="*/ 605169 w 1386537"/>
              <a:gd name="connsiteY2" fmla="*/ 5145580 h 5145580"/>
              <a:gd name="connsiteX3" fmla="*/ 0 w 1386537"/>
              <a:gd name="connsiteY3" fmla="*/ 5140125 h 5145580"/>
              <a:gd name="connsiteX4" fmla="*/ 681645 w 1386537"/>
              <a:gd name="connsiteY4" fmla="*/ 0 h 5145580"/>
              <a:gd name="connsiteX0" fmla="*/ 681645 w 1378704"/>
              <a:gd name="connsiteY0" fmla="*/ 9644 h 5155224"/>
              <a:gd name="connsiteX1" fmla="*/ 709292 w 1378704"/>
              <a:gd name="connsiteY1" fmla="*/ 0 h 5155224"/>
              <a:gd name="connsiteX2" fmla="*/ 605169 w 1378704"/>
              <a:gd name="connsiteY2" fmla="*/ 5155224 h 5155224"/>
              <a:gd name="connsiteX3" fmla="*/ 0 w 1378704"/>
              <a:gd name="connsiteY3" fmla="*/ 5149769 h 5155224"/>
              <a:gd name="connsiteX4" fmla="*/ 681645 w 1378704"/>
              <a:gd name="connsiteY4" fmla="*/ 9644 h 5155224"/>
              <a:gd name="connsiteX0" fmla="*/ 681645 w 1378704"/>
              <a:gd name="connsiteY0" fmla="*/ 2358 h 5147938"/>
              <a:gd name="connsiteX1" fmla="*/ 709292 w 1378704"/>
              <a:gd name="connsiteY1" fmla="*/ 0 h 5147938"/>
              <a:gd name="connsiteX2" fmla="*/ 605169 w 1378704"/>
              <a:gd name="connsiteY2" fmla="*/ 5147938 h 5147938"/>
              <a:gd name="connsiteX3" fmla="*/ 0 w 1378704"/>
              <a:gd name="connsiteY3" fmla="*/ 5142483 h 5147938"/>
              <a:gd name="connsiteX4" fmla="*/ 681645 w 1378704"/>
              <a:gd name="connsiteY4" fmla="*/ 2358 h 5147938"/>
              <a:gd name="connsiteX0" fmla="*/ 681645 w 1394746"/>
              <a:gd name="connsiteY0" fmla="*/ 2358 h 5147938"/>
              <a:gd name="connsiteX1" fmla="*/ 709292 w 1394746"/>
              <a:gd name="connsiteY1" fmla="*/ 0 h 5147938"/>
              <a:gd name="connsiteX2" fmla="*/ 605169 w 1394746"/>
              <a:gd name="connsiteY2" fmla="*/ 5147938 h 5147938"/>
              <a:gd name="connsiteX3" fmla="*/ 0 w 1394746"/>
              <a:gd name="connsiteY3" fmla="*/ 5142483 h 5147938"/>
              <a:gd name="connsiteX4" fmla="*/ 681645 w 1394746"/>
              <a:gd name="connsiteY4" fmla="*/ 2358 h 5147938"/>
              <a:gd name="connsiteX0" fmla="*/ 678002 w 1394746"/>
              <a:gd name="connsiteY0" fmla="*/ 2358 h 5147938"/>
              <a:gd name="connsiteX1" fmla="*/ 709292 w 1394746"/>
              <a:gd name="connsiteY1" fmla="*/ 0 h 5147938"/>
              <a:gd name="connsiteX2" fmla="*/ 605169 w 1394746"/>
              <a:gd name="connsiteY2" fmla="*/ 5147938 h 5147938"/>
              <a:gd name="connsiteX3" fmla="*/ 0 w 1394746"/>
              <a:gd name="connsiteY3" fmla="*/ 5142483 h 5147938"/>
              <a:gd name="connsiteX4" fmla="*/ 678002 w 1394746"/>
              <a:gd name="connsiteY4" fmla="*/ 2358 h 5147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4746" h="5147938">
                <a:moveTo>
                  <a:pt x="678002" y="2358"/>
                </a:moveTo>
                <a:cubicBezTo>
                  <a:pt x="660202" y="4684"/>
                  <a:pt x="729140" y="4379"/>
                  <a:pt x="709292" y="0"/>
                </a:cubicBezTo>
                <a:cubicBezTo>
                  <a:pt x="1164073" y="792664"/>
                  <a:pt x="2044121" y="3295264"/>
                  <a:pt x="605169" y="5147938"/>
                </a:cubicBezTo>
                <a:lnTo>
                  <a:pt x="0" y="5142483"/>
                </a:lnTo>
                <a:cubicBezTo>
                  <a:pt x="1286717" y="3715598"/>
                  <a:pt x="1489690" y="1855467"/>
                  <a:pt x="678002" y="235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11C3F06-D6FC-4C75-A071-26658C2B36EB}"/>
              </a:ext>
            </a:extLst>
          </p:cNvPr>
          <p:cNvSpPr/>
          <p:nvPr userDrawn="1"/>
        </p:nvSpPr>
        <p:spPr>
          <a:xfrm>
            <a:off x="3470022" y="-4713"/>
            <a:ext cx="1527735" cy="6873277"/>
          </a:xfrm>
          <a:custGeom>
            <a:avLst/>
            <a:gdLst>
              <a:gd name="connsiteX0" fmla="*/ 280657 w 280657"/>
              <a:gd name="connsiteY0" fmla="*/ 0 h 5169529"/>
              <a:gd name="connsiteX1" fmla="*/ 271604 w 280657"/>
              <a:gd name="connsiteY1" fmla="*/ 5169529 h 5169529"/>
              <a:gd name="connsiteX2" fmla="*/ 0 w 280657"/>
              <a:gd name="connsiteY2" fmla="*/ 5169529 h 5169529"/>
              <a:gd name="connsiteX3" fmla="*/ 280657 w 280657"/>
              <a:gd name="connsiteY3" fmla="*/ 0 h 5169529"/>
              <a:gd name="connsiteX0" fmla="*/ 280657 w 761272"/>
              <a:gd name="connsiteY0" fmla="*/ 0 h 5169529"/>
              <a:gd name="connsiteX1" fmla="*/ 271604 w 761272"/>
              <a:gd name="connsiteY1" fmla="*/ 5169529 h 5169529"/>
              <a:gd name="connsiteX2" fmla="*/ 0 w 761272"/>
              <a:gd name="connsiteY2" fmla="*/ 5169529 h 5169529"/>
              <a:gd name="connsiteX3" fmla="*/ 280657 w 761272"/>
              <a:gd name="connsiteY3" fmla="*/ 0 h 5169529"/>
              <a:gd name="connsiteX0" fmla="*/ 280657 w 761272"/>
              <a:gd name="connsiteY0" fmla="*/ 0 h 5169529"/>
              <a:gd name="connsiteX1" fmla="*/ 271604 w 761272"/>
              <a:gd name="connsiteY1" fmla="*/ 5169529 h 5169529"/>
              <a:gd name="connsiteX2" fmla="*/ 0 w 761272"/>
              <a:gd name="connsiteY2" fmla="*/ 5169529 h 5169529"/>
              <a:gd name="connsiteX3" fmla="*/ 280657 w 761272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981021"/>
              <a:gd name="connsiteY0" fmla="*/ 0 h 5169529"/>
              <a:gd name="connsiteX1" fmla="*/ 292706 w 981021"/>
              <a:gd name="connsiteY1" fmla="*/ 5169529 h 5169529"/>
              <a:gd name="connsiteX2" fmla="*/ 0 w 981021"/>
              <a:gd name="connsiteY2" fmla="*/ 5169529 h 5169529"/>
              <a:gd name="connsiteX3" fmla="*/ 301759 w 981021"/>
              <a:gd name="connsiteY3" fmla="*/ 0 h 5169529"/>
              <a:gd name="connsiteX0" fmla="*/ 301759 w 918930"/>
              <a:gd name="connsiteY0" fmla="*/ 0 h 5169529"/>
              <a:gd name="connsiteX1" fmla="*/ 292706 w 918930"/>
              <a:gd name="connsiteY1" fmla="*/ 5169529 h 5169529"/>
              <a:gd name="connsiteX2" fmla="*/ 0 w 918930"/>
              <a:gd name="connsiteY2" fmla="*/ 5169529 h 5169529"/>
              <a:gd name="connsiteX3" fmla="*/ 301759 w 918930"/>
              <a:gd name="connsiteY3" fmla="*/ 0 h 5169529"/>
              <a:gd name="connsiteX0" fmla="*/ 301759 w 1078980"/>
              <a:gd name="connsiteY0" fmla="*/ 0 h 5169529"/>
              <a:gd name="connsiteX1" fmla="*/ 292706 w 1078980"/>
              <a:gd name="connsiteY1" fmla="*/ 5169529 h 5169529"/>
              <a:gd name="connsiteX2" fmla="*/ 0 w 1078980"/>
              <a:gd name="connsiteY2" fmla="*/ 5169529 h 5169529"/>
              <a:gd name="connsiteX3" fmla="*/ 301759 w 1078980"/>
              <a:gd name="connsiteY3" fmla="*/ 0 h 5169529"/>
              <a:gd name="connsiteX0" fmla="*/ 301759 w 1084328"/>
              <a:gd name="connsiteY0" fmla="*/ 0 h 5169529"/>
              <a:gd name="connsiteX1" fmla="*/ 292706 w 1084328"/>
              <a:gd name="connsiteY1" fmla="*/ 5169529 h 5169529"/>
              <a:gd name="connsiteX2" fmla="*/ 0 w 1084328"/>
              <a:gd name="connsiteY2" fmla="*/ 5169529 h 5169529"/>
              <a:gd name="connsiteX3" fmla="*/ 301759 w 1084328"/>
              <a:gd name="connsiteY3" fmla="*/ 0 h 5169529"/>
              <a:gd name="connsiteX0" fmla="*/ 301759 w 1086927"/>
              <a:gd name="connsiteY0" fmla="*/ 0 h 5169529"/>
              <a:gd name="connsiteX1" fmla="*/ 292706 w 1086927"/>
              <a:gd name="connsiteY1" fmla="*/ 5169529 h 5169529"/>
              <a:gd name="connsiteX2" fmla="*/ 0 w 1086927"/>
              <a:gd name="connsiteY2" fmla="*/ 5169529 h 5169529"/>
              <a:gd name="connsiteX3" fmla="*/ 301759 w 1086927"/>
              <a:gd name="connsiteY3" fmla="*/ 0 h 5169529"/>
              <a:gd name="connsiteX0" fmla="*/ 301759 w 1076561"/>
              <a:gd name="connsiteY0" fmla="*/ 0 h 5169529"/>
              <a:gd name="connsiteX1" fmla="*/ 292706 w 1076561"/>
              <a:gd name="connsiteY1" fmla="*/ 5169529 h 5169529"/>
              <a:gd name="connsiteX2" fmla="*/ 0 w 1076561"/>
              <a:gd name="connsiteY2" fmla="*/ 5169529 h 5169529"/>
              <a:gd name="connsiteX3" fmla="*/ 301759 w 1076561"/>
              <a:gd name="connsiteY3" fmla="*/ 0 h 5169529"/>
              <a:gd name="connsiteX0" fmla="*/ 301759 w 1094749"/>
              <a:gd name="connsiteY0" fmla="*/ 0 h 5169529"/>
              <a:gd name="connsiteX1" fmla="*/ 292706 w 1094749"/>
              <a:gd name="connsiteY1" fmla="*/ 5169529 h 5169529"/>
              <a:gd name="connsiteX2" fmla="*/ 0 w 1094749"/>
              <a:gd name="connsiteY2" fmla="*/ 5169529 h 5169529"/>
              <a:gd name="connsiteX3" fmla="*/ 301759 w 1094749"/>
              <a:gd name="connsiteY3" fmla="*/ 0 h 5169529"/>
              <a:gd name="connsiteX0" fmla="*/ 301759 w 1084328"/>
              <a:gd name="connsiteY0" fmla="*/ 0 h 5169529"/>
              <a:gd name="connsiteX1" fmla="*/ 292706 w 1084328"/>
              <a:gd name="connsiteY1" fmla="*/ 5169529 h 5169529"/>
              <a:gd name="connsiteX2" fmla="*/ 0 w 1084328"/>
              <a:gd name="connsiteY2" fmla="*/ 5169529 h 5169529"/>
              <a:gd name="connsiteX3" fmla="*/ 301759 w 1084328"/>
              <a:gd name="connsiteY3" fmla="*/ 0 h 5169529"/>
              <a:gd name="connsiteX0" fmla="*/ 301759 w 1097769"/>
              <a:gd name="connsiteY0" fmla="*/ 0 h 5169529"/>
              <a:gd name="connsiteX1" fmla="*/ 292706 w 1097769"/>
              <a:gd name="connsiteY1" fmla="*/ 5169529 h 5169529"/>
              <a:gd name="connsiteX2" fmla="*/ 0 w 1097769"/>
              <a:gd name="connsiteY2" fmla="*/ 5169529 h 5169529"/>
              <a:gd name="connsiteX3" fmla="*/ 301759 w 1097769"/>
              <a:gd name="connsiteY3" fmla="*/ 0 h 5169529"/>
              <a:gd name="connsiteX0" fmla="*/ 301759 w 1081652"/>
              <a:gd name="connsiteY0" fmla="*/ 0 h 5169529"/>
              <a:gd name="connsiteX1" fmla="*/ 292706 w 1081652"/>
              <a:gd name="connsiteY1" fmla="*/ 5169529 h 5169529"/>
              <a:gd name="connsiteX2" fmla="*/ 0 w 1081652"/>
              <a:gd name="connsiteY2" fmla="*/ 5169529 h 5169529"/>
              <a:gd name="connsiteX3" fmla="*/ 301759 w 1081652"/>
              <a:gd name="connsiteY3" fmla="*/ 0 h 5169529"/>
              <a:gd name="connsiteX0" fmla="*/ 301759 w 1049879"/>
              <a:gd name="connsiteY0" fmla="*/ 0 h 5169529"/>
              <a:gd name="connsiteX1" fmla="*/ 292706 w 1049879"/>
              <a:gd name="connsiteY1" fmla="*/ 5169529 h 5169529"/>
              <a:gd name="connsiteX2" fmla="*/ 0 w 1049879"/>
              <a:gd name="connsiteY2" fmla="*/ 5169529 h 5169529"/>
              <a:gd name="connsiteX3" fmla="*/ 301759 w 1049879"/>
              <a:gd name="connsiteY3" fmla="*/ 0 h 5169529"/>
              <a:gd name="connsiteX0" fmla="*/ 301759 w 1034244"/>
              <a:gd name="connsiteY0" fmla="*/ 0 h 5169529"/>
              <a:gd name="connsiteX1" fmla="*/ 292706 w 1034244"/>
              <a:gd name="connsiteY1" fmla="*/ 5169529 h 5169529"/>
              <a:gd name="connsiteX2" fmla="*/ 0 w 1034244"/>
              <a:gd name="connsiteY2" fmla="*/ 5169529 h 5169529"/>
              <a:gd name="connsiteX3" fmla="*/ 301759 w 1034244"/>
              <a:gd name="connsiteY3" fmla="*/ 0 h 5169529"/>
              <a:gd name="connsiteX0" fmla="*/ 301759 w 1034244"/>
              <a:gd name="connsiteY0" fmla="*/ 0 h 5169529"/>
              <a:gd name="connsiteX1" fmla="*/ 292706 w 1034244"/>
              <a:gd name="connsiteY1" fmla="*/ 5169529 h 5169529"/>
              <a:gd name="connsiteX2" fmla="*/ 0 w 1034244"/>
              <a:gd name="connsiteY2" fmla="*/ 5169529 h 5169529"/>
              <a:gd name="connsiteX3" fmla="*/ 301759 w 1034244"/>
              <a:gd name="connsiteY3" fmla="*/ 0 h 5169529"/>
              <a:gd name="connsiteX0" fmla="*/ 301759 w 1030828"/>
              <a:gd name="connsiteY0" fmla="*/ 0 h 5169529"/>
              <a:gd name="connsiteX1" fmla="*/ 285672 w 1030828"/>
              <a:gd name="connsiteY1" fmla="*/ 5169529 h 5169529"/>
              <a:gd name="connsiteX2" fmla="*/ 0 w 1030828"/>
              <a:gd name="connsiteY2" fmla="*/ 5169529 h 5169529"/>
              <a:gd name="connsiteX3" fmla="*/ 301759 w 1030828"/>
              <a:gd name="connsiteY3" fmla="*/ 0 h 5169529"/>
              <a:gd name="connsiteX0" fmla="*/ 301759 w 1046406"/>
              <a:gd name="connsiteY0" fmla="*/ 0 h 5169529"/>
              <a:gd name="connsiteX1" fmla="*/ 285672 w 1046406"/>
              <a:gd name="connsiteY1" fmla="*/ 5169529 h 5169529"/>
              <a:gd name="connsiteX2" fmla="*/ 0 w 1046406"/>
              <a:gd name="connsiteY2" fmla="*/ 5169529 h 5169529"/>
              <a:gd name="connsiteX3" fmla="*/ 301759 w 1046406"/>
              <a:gd name="connsiteY3" fmla="*/ 0 h 5169529"/>
              <a:gd name="connsiteX0" fmla="*/ 319549 w 1055493"/>
              <a:gd name="connsiteY0" fmla="*/ 0 h 5137507"/>
              <a:gd name="connsiteX1" fmla="*/ 285672 w 1055493"/>
              <a:gd name="connsiteY1" fmla="*/ 5137507 h 5137507"/>
              <a:gd name="connsiteX2" fmla="*/ 0 w 1055493"/>
              <a:gd name="connsiteY2" fmla="*/ 5137507 h 5137507"/>
              <a:gd name="connsiteX3" fmla="*/ 319549 w 1055493"/>
              <a:gd name="connsiteY3" fmla="*/ 0 h 5137507"/>
              <a:gd name="connsiteX0" fmla="*/ 319549 w 1055493"/>
              <a:gd name="connsiteY0" fmla="*/ 0 h 5155297"/>
              <a:gd name="connsiteX1" fmla="*/ 285672 w 1055493"/>
              <a:gd name="connsiteY1" fmla="*/ 5155297 h 5155297"/>
              <a:gd name="connsiteX2" fmla="*/ 0 w 1055493"/>
              <a:gd name="connsiteY2" fmla="*/ 5155297 h 5155297"/>
              <a:gd name="connsiteX3" fmla="*/ 319549 w 1055493"/>
              <a:gd name="connsiteY3" fmla="*/ 0 h 5155297"/>
              <a:gd name="connsiteX0" fmla="*/ 319549 w 1054135"/>
              <a:gd name="connsiteY0" fmla="*/ 0 h 5155297"/>
              <a:gd name="connsiteX1" fmla="*/ 285672 w 1054135"/>
              <a:gd name="connsiteY1" fmla="*/ 5155297 h 5155297"/>
              <a:gd name="connsiteX2" fmla="*/ 0 w 1054135"/>
              <a:gd name="connsiteY2" fmla="*/ 5155297 h 5155297"/>
              <a:gd name="connsiteX3" fmla="*/ 319549 w 1054135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37922"/>
              <a:gd name="connsiteY0" fmla="*/ 0 h 5155297"/>
              <a:gd name="connsiteX1" fmla="*/ 285672 w 1037922"/>
              <a:gd name="connsiteY1" fmla="*/ 5155297 h 5155297"/>
              <a:gd name="connsiteX2" fmla="*/ 0 w 1037922"/>
              <a:gd name="connsiteY2" fmla="*/ 5155297 h 5155297"/>
              <a:gd name="connsiteX3" fmla="*/ 319549 w 1037922"/>
              <a:gd name="connsiteY3" fmla="*/ 0 h 5155297"/>
              <a:gd name="connsiteX0" fmla="*/ 319549 w 1037922"/>
              <a:gd name="connsiteY0" fmla="*/ 0 h 5155297"/>
              <a:gd name="connsiteX1" fmla="*/ 285672 w 1037922"/>
              <a:gd name="connsiteY1" fmla="*/ 5155297 h 5155297"/>
              <a:gd name="connsiteX2" fmla="*/ 0 w 1037922"/>
              <a:gd name="connsiteY2" fmla="*/ 5155297 h 5155297"/>
              <a:gd name="connsiteX3" fmla="*/ 319549 w 1037922"/>
              <a:gd name="connsiteY3" fmla="*/ 0 h 5155297"/>
              <a:gd name="connsiteX0" fmla="*/ 319549 w 1037922"/>
              <a:gd name="connsiteY0" fmla="*/ 0 h 5155297"/>
              <a:gd name="connsiteX1" fmla="*/ 285672 w 1037922"/>
              <a:gd name="connsiteY1" fmla="*/ 5155297 h 5155297"/>
              <a:gd name="connsiteX2" fmla="*/ 0 w 1037922"/>
              <a:gd name="connsiteY2" fmla="*/ 5155297 h 5155297"/>
              <a:gd name="connsiteX3" fmla="*/ 319549 w 1037922"/>
              <a:gd name="connsiteY3" fmla="*/ 0 h 5155297"/>
              <a:gd name="connsiteX0" fmla="*/ 314686 w 1035467"/>
              <a:gd name="connsiteY0" fmla="*/ 0 h 5160160"/>
              <a:gd name="connsiteX1" fmla="*/ 285672 w 1035467"/>
              <a:gd name="connsiteY1" fmla="*/ 5160160 h 5160160"/>
              <a:gd name="connsiteX2" fmla="*/ 0 w 1035467"/>
              <a:gd name="connsiteY2" fmla="*/ 5160160 h 5160160"/>
              <a:gd name="connsiteX3" fmla="*/ 314686 w 1035467"/>
              <a:gd name="connsiteY3" fmla="*/ 0 h 5160160"/>
              <a:gd name="connsiteX0" fmla="*/ 314686 w 1042817"/>
              <a:gd name="connsiteY0" fmla="*/ 0 h 5160160"/>
              <a:gd name="connsiteX1" fmla="*/ 285672 w 1042817"/>
              <a:gd name="connsiteY1" fmla="*/ 5160160 h 5160160"/>
              <a:gd name="connsiteX2" fmla="*/ 0 w 1042817"/>
              <a:gd name="connsiteY2" fmla="*/ 5160160 h 5160160"/>
              <a:gd name="connsiteX3" fmla="*/ 314686 w 1042817"/>
              <a:gd name="connsiteY3" fmla="*/ 0 h 5160160"/>
              <a:gd name="connsiteX0" fmla="*/ 291826 w 1031317"/>
              <a:gd name="connsiteY0" fmla="*/ 0 h 5153629"/>
              <a:gd name="connsiteX1" fmla="*/ 285672 w 1031317"/>
              <a:gd name="connsiteY1" fmla="*/ 5153629 h 5153629"/>
              <a:gd name="connsiteX2" fmla="*/ 0 w 1031317"/>
              <a:gd name="connsiteY2" fmla="*/ 5153629 h 5153629"/>
              <a:gd name="connsiteX3" fmla="*/ 291826 w 1031317"/>
              <a:gd name="connsiteY3" fmla="*/ 0 h 5153629"/>
              <a:gd name="connsiteX0" fmla="*/ 291826 w 1067180"/>
              <a:gd name="connsiteY0" fmla="*/ 0 h 5153629"/>
              <a:gd name="connsiteX1" fmla="*/ 285672 w 1067180"/>
              <a:gd name="connsiteY1" fmla="*/ 5153629 h 5153629"/>
              <a:gd name="connsiteX2" fmla="*/ 0 w 1067180"/>
              <a:gd name="connsiteY2" fmla="*/ 5153629 h 5153629"/>
              <a:gd name="connsiteX3" fmla="*/ 291826 w 1067180"/>
              <a:gd name="connsiteY3" fmla="*/ 0 h 5153629"/>
              <a:gd name="connsiteX0" fmla="*/ 291826 w 1067180"/>
              <a:gd name="connsiteY0" fmla="*/ 0 h 5153629"/>
              <a:gd name="connsiteX1" fmla="*/ 285672 w 1067180"/>
              <a:gd name="connsiteY1" fmla="*/ 5153629 h 5153629"/>
              <a:gd name="connsiteX2" fmla="*/ 0 w 1067180"/>
              <a:gd name="connsiteY2" fmla="*/ 5153629 h 5153629"/>
              <a:gd name="connsiteX3" fmla="*/ 291826 w 1067180"/>
              <a:gd name="connsiteY3" fmla="*/ 0 h 5153629"/>
              <a:gd name="connsiteX0" fmla="*/ 288560 w 1065497"/>
              <a:gd name="connsiteY0" fmla="*/ 0 h 5147098"/>
              <a:gd name="connsiteX1" fmla="*/ 285672 w 1065497"/>
              <a:gd name="connsiteY1" fmla="*/ 5147098 h 5147098"/>
              <a:gd name="connsiteX2" fmla="*/ 0 w 1065497"/>
              <a:gd name="connsiteY2" fmla="*/ 5147098 h 5147098"/>
              <a:gd name="connsiteX3" fmla="*/ 288560 w 1065497"/>
              <a:gd name="connsiteY3" fmla="*/ 0 h 5147098"/>
              <a:gd name="connsiteX0" fmla="*/ 288560 w 1096906"/>
              <a:gd name="connsiteY0" fmla="*/ 0 h 5147098"/>
              <a:gd name="connsiteX1" fmla="*/ 285672 w 1096906"/>
              <a:gd name="connsiteY1" fmla="*/ 5147098 h 5147098"/>
              <a:gd name="connsiteX2" fmla="*/ 0 w 1096906"/>
              <a:gd name="connsiteY2" fmla="*/ 5147098 h 5147098"/>
              <a:gd name="connsiteX3" fmla="*/ 288560 w 1096906"/>
              <a:gd name="connsiteY3" fmla="*/ 0 h 5147098"/>
              <a:gd name="connsiteX0" fmla="*/ 288560 w 1096906"/>
              <a:gd name="connsiteY0" fmla="*/ 0 h 5147098"/>
              <a:gd name="connsiteX1" fmla="*/ 285672 w 1096906"/>
              <a:gd name="connsiteY1" fmla="*/ 5147098 h 5147098"/>
              <a:gd name="connsiteX2" fmla="*/ 0 w 1096906"/>
              <a:gd name="connsiteY2" fmla="*/ 5147098 h 5147098"/>
              <a:gd name="connsiteX3" fmla="*/ 288560 w 1096906"/>
              <a:gd name="connsiteY3" fmla="*/ 0 h 5147098"/>
              <a:gd name="connsiteX0" fmla="*/ 204061 w 1053504"/>
              <a:gd name="connsiteY0" fmla="*/ 0 h 5147098"/>
              <a:gd name="connsiteX1" fmla="*/ 285672 w 1053504"/>
              <a:gd name="connsiteY1" fmla="*/ 5147098 h 5147098"/>
              <a:gd name="connsiteX2" fmla="*/ 0 w 1053504"/>
              <a:gd name="connsiteY2" fmla="*/ 5147098 h 5147098"/>
              <a:gd name="connsiteX3" fmla="*/ 204061 w 1053504"/>
              <a:gd name="connsiteY3" fmla="*/ 0 h 5147098"/>
              <a:gd name="connsiteX0" fmla="*/ 242161 w 1091604"/>
              <a:gd name="connsiteY0" fmla="*/ 0 h 5147098"/>
              <a:gd name="connsiteX1" fmla="*/ 323772 w 1091604"/>
              <a:gd name="connsiteY1" fmla="*/ 5147098 h 5147098"/>
              <a:gd name="connsiteX2" fmla="*/ 0 w 1091604"/>
              <a:gd name="connsiteY2" fmla="*/ 5147098 h 5147098"/>
              <a:gd name="connsiteX3" fmla="*/ 242161 w 1091604"/>
              <a:gd name="connsiteY3" fmla="*/ 0 h 5147098"/>
              <a:gd name="connsiteX0" fmla="*/ 242161 w 1091604"/>
              <a:gd name="connsiteY0" fmla="*/ 0 h 5147098"/>
              <a:gd name="connsiteX1" fmla="*/ 323772 w 1091604"/>
              <a:gd name="connsiteY1" fmla="*/ 5147098 h 5147098"/>
              <a:gd name="connsiteX2" fmla="*/ 0 w 1091604"/>
              <a:gd name="connsiteY2" fmla="*/ 5147098 h 5147098"/>
              <a:gd name="connsiteX3" fmla="*/ 242161 w 1091604"/>
              <a:gd name="connsiteY3" fmla="*/ 0 h 5147098"/>
              <a:gd name="connsiteX0" fmla="*/ 242161 w 1091604"/>
              <a:gd name="connsiteY0" fmla="*/ 0 h 5147098"/>
              <a:gd name="connsiteX1" fmla="*/ 323772 w 1091604"/>
              <a:gd name="connsiteY1" fmla="*/ 5147098 h 5147098"/>
              <a:gd name="connsiteX2" fmla="*/ 0 w 1091604"/>
              <a:gd name="connsiteY2" fmla="*/ 5147098 h 5147098"/>
              <a:gd name="connsiteX3" fmla="*/ 242161 w 1091604"/>
              <a:gd name="connsiteY3" fmla="*/ 0 h 5147098"/>
              <a:gd name="connsiteX0" fmla="*/ 346963 w 1145801"/>
              <a:gd name="connsiteY0" fmla="*/ 0 h 5154958"/>
              <a:gd name="connsiteX1" fmla="*/ 323772 w 1145801"/>
              <a:gd name="connsiteY1" fmla="*/ 5154958 h 5154958"/>
              <a:gd name="connsiteX2" fmla="*/ 0 w 1145801"/>
              <a:gd name="connsiteY2" fmla="*/ 5154958 h 5154958"/>
              <a:gd name="connsiteX3" fmla="*/ 346963 w 1145801"/>
              <a:gd name="connsiteY3" fmla="*/ 0 h 515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5801" h="5154958">
                <a:moveTo>
                  <a:pt x="346963" y="0"/>
                </a:moveTo>
                <a:cubicBezTo>
                  <a:pt x="1503833" y="1879282"/>
                  <a:pt x="1323265" y="3584062"/>
                  <a:pt x="323772" y="5154958"/>
                </a:cubicBezTo>
                <a:lnTo>
                  <a:pt x="0" y="5154958"/>
                </a:lnTo>
                <a:cubicBezTo>
                  <a:pt x="1140463" y="3599315"/>
                  <a:pt x="1290903" y="1893588"/>
                  <a:pt x="3469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960187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0372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78457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19403" y="1508787"/>
            <a:ext cx="5376597" cy="2880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19403" y="4389107"/>
            <a:ext cx="5376597" cy="19202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8971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80000" y="480001"/>
            <a:ext cx="3600000" cy="589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Rectangle 4"/>
          <p:cNvSpPr/>
          <p:nvPr userDrawn="1"/>
        </p:nvSpPr>
        <p:spPr>
          <a:xfrm>
            <a:off x="8103632" y="480001"/>
            <a:ext cx="3600000" cy="589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291816" y="480001"/>
            <a:ext cx="3600000" cy="589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165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159896" y="2492896"/>
            <a:ext cx="1872208" cy="1872208"/>
          </a:xfrm>
          <a:prstGeom prst="ellipse">
            <a:avLst/>
          </a:prstGeom>
          <a:solidFill>
            <a:schemeClr val="bg1"/>
          </a:solidFill>
          <a:ln w="889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94824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99771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67856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468896"/>
            <a:ext cx="2976000" cy="38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44000" y="2468896"/>
            <a:ext cx="2976000" cy="38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216000" y="2468896"/>
            <a:ext cx="2976000" cy="38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072000" y="2468896"/>
            <a:ext cx="2976000" cy="3840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0486035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110731" y="0"/>
            <a:ext cx="3048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9144000" y="931704"/>
            <a:ext cx="3048000" cy="2496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110731" y="3438142"/>
            <a:ext cx="3048000" cy="2496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063172" y="932723"/>
            <a:ext cx="3048000" cy="2496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3439160"/>
            <a:ext cx="3048000" cy="2496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5512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851280" y="1699523"/>
            <a:ext cx="2649569" cy="22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500220" y="1699523"/>
            <a:ext cx="2342984" cy="22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9842831" y="1699523"/>
            <a:ext cx="2342984" cy="22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851280" y="3952861"/>
            <a:ext cx="2649569" cy="22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500220" y="3952861"/>
            <a:ext cx="2342984" cy="22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842831" y="3952861"/>
            <a:ext cx="2342984" cy="22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" y="1696861"/>
            <a:ext cx="4859363" cy="451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720284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72011" y="1508786"/>
            <a:ext cx="3799787" cy="486556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45232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311691" y="2564904"/>
            <a:ext cx="8880309" cy="17281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303363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67DDBCE0-5335-4926-AB19-E3A892931A3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1049720" y="1400096"/>
            <a:ext cx="3974251" cy="3974251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587427" y="2908905"/>
            <a:ext cx="6604573" cy="63143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587427" y="3540340"/>
            <a:ext cx="6604573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4219878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101075"/>
            <a:ext cx="12192000" cy="2208245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582326"/>
            <a:ext cx="12192000" cy="7680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97" y="535041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6309320"/>
            <a:ext cx="12192000" cy="960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ectangle 5"/>
          <p:cNvSpPr/>
          <p:nvPr userDrawn="1"/>
        </p:nvSpPr>
        <p:spPr>
          <a:xfrm>
            <a:off x="0" y="6211360"/>
            <a:ext cx="12192000" cy="96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6315662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311691" y="2564904"/>
            <a:ext cx="8880309" cy="17281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303363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67DDBCE0-5335-4926-AB19-E3A892931A3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1049720" y="1400096"/>
            <a:ext cx="3974251" cy="3974251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587427" y="2908905"/>
            <a:ext cx="6604573" cy="63143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587427" y="3540340"/>
            <a:ext cx="6604573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76104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11631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879716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4411650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101075"/>
            <a:ext cx="12192000" cy="2208245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582326"/>
            <a:ext cx="12192000" cy="7680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97" y="535041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6309320"/>
            <a:ext cx="12192000" cy="960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ectangle 5"/>
          <p:cNvSpPr/>
          <p:nvPr userDrawn="1"/>
        </p:nvSpPr>
        <p:spPr>
          <a:xfrm>
            <a:off x="0" y="6211360"/>
            <a:ext cx="12192000" cy="96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715751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333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121810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2" y="1"/>
            <a:ext cx="10515465" cy="6868601"/>
          </a:xfrm>
          <a:custGeom>
            <a:avLst/>
            <a:gdLst>
              <a:gd name="connsiteX0" fmla="*/ 0 w 8244408"/>
              <a:gd name="connsiteY0" fmla="*/ 0 h 5143500"/>
              <a:gd name="connsiteX1" fmla="*/ 8244408 w 8244408"/>
              <a:gd name="connsiteY1" fmla="*/ 0 h 5143500"/>
              <a:gd name="connsiteX2" fmla="*/ 8244408 w 8244408"/>
              <a:gd name="connsiteY2" fmla="*/ 5143500 h 5143500"/>
              <a:gd name="connsiteX3" fmla="*/ 0 w 8244408"/>
              <a:gd name="connsiteY3" fmla="*/ 5143500 h 5143500"/>
              <a:gd name="connsiteX4" fmla="*/ 0 w 8244408"/>
              <a:gd name="connsiteY4" fmla="*/ 0 h 5143500"/>
              <a:gd name="connsiteX0" fmla="*/ 0 w 8244408"/>
              <a:gd name="connsiteY0" fmla="*/ 0 h 5143500"/>
              <a:gd name="connsiteX1" fmla="*/ 5779504 w 8244408"/>
              <a:gd name="connsiteY1" fmla="*/ 0 h 5143500"/>
              <a:gd name="connsiteX2" fmla="*/ 8244408 w 8244408"/>
              <a:gd name="connsiteY2" fmla="*/ 5143500 h 5143500"/>
              <a:gd name="connsiteX3" fmla="*/ 0 w 8244408"/>
              <a:gd name="connsiteY3" fmla="*/ 5143500 h 5143500"/>
              <a:gd name="connsiteX4" fmla="*/ 0 w 8244408"/>
              <a:gd name="connsiteY4" fmla="*/ 0 h 5143500"/>
              <a:gd name="connsiteX0" fmla="*/ 0 w 8069479"/>
              <a:gd name="connsiteY0" fmla="*/ 0 h 5143500"/>
              <a:gd name="connsiteX1" fmla="*/ 5779504 w 8069479"/>
              <a:gd name="connsiteY1" fmla="*/ 0 h 5143500"/>
              <a:gd name="connsiteX2" fmla="*/ 8069479 w 8069479"/>
              <a:gd name="connsiteY2" fmla="*/ 5143500 h 5143500"/>
              <a:gd name="connsiteX3" fmla="*/ 0 w 8069479"/>
              <a:gd name="connsiteY3" fmla="*/ 5143500 h 5143500"/>
              <a:gd name="connsiteX4" fmla="*/ 0 w 8069479"/>
              <a:gd name="connsiteY4" fmla="*/ 0 h 5143500"/>
              <a:gd name="connsiteX0" fmla="*/ 0 w 8013820"/>
              <a:gd name="connsiteY0" fmla="*/ 0 h 5143500"/>
              <a:gd name="connsiteX1" fmla="*/ 5779504 w 8013820"/>
              <a:gd name="connsiteY1" fmla="*/ 0 h 5143500"/>
              <a:gd name="connsiteX2" fmla="*/ 8013820 w 8013820"/>
              <a:gd name="connsiteY2" fmla="*/ 5143500 h 5143500"/>
              <a:gd name="connsiteX3" fmla="*/ 0 w 8013820"/>
              <a:gd name="connsiteY3" fmla="*/ 5143500 h 5143500"/>
              <a:gd name="connsiteX4" fmla="*/ 0 w 8013820"/>
              <a:gd name="connsiteY4" fmla="*/ 0 h 5143500"/>
              <a:gd name="connsiteX0" fmla="*/ 0 w 7966112"/>
              <a:gd name="connsiteY0" fmla="*/ 0 h 5143500"/>
              <a:gd name="connsiteX1" fmla="*/ 5779504 w 7966112"/>
              <a:gd name="connsiteY1" fmla="*/ 0 h 5143500"/>
              <a:gd name="connsiteX2" fmla="*/ 7966112 w 7966112"/>
              <a:gd name="connsiteY2" fmla="*/ 5143500 h 5143500"/>
              <a:gd name="connsiteX3" fmla="*/ 0 w 7966112"/>
              <a:gd name="connsiteY3" fmla="*/ 5143500 h 5143500"/>
              <a:gd name="connsiteX4" fmla="*/ 0 w 7966112"/>
              <a:gd name="connsiteY4" fmla="*/ 0 h 5143500"/>
              <a:gd name="connsiteX0" fmla="*/ 0 w 7942258"/>
              <a:gd name="connsiteY0" fmla="*/ 0 h 5143500"/>
              <a:gd name="connsiteX1" fmla="*/ 5779504 w 7942258"/>
              <a:gd name="connsiteY1" fmla="*/ 0 h 5143500"/>
              <a:gd name="connsiteX2" fmla="*/ 7942258 w 7942258"/>
              <a:gd name="connsiteY2" fmla="*/ 5143500 h 5143500"/>
              <a:gd name="connsiteX3" fmla="*/ 0 w 7942258"/>
              <a:gd name="connsiteY3" fmla="*/ 5143500 h 5143500"/>
              <a:gd name="connsiteX4" fmla="*/ 0 w 7942258"/>
              <a:gd name="connsiteY4" fmla="*/ 0 h 5143500"/>
              <a:gd name="connsiteX0" fmla="*/ 0 w 7886599"/>
              <a:gd name="connsiteY0" fmla="*/ 0 h 5151451"/>
              <a:gd name="connsiteX1" fmla="*/ 5779504 w 7886599"/>
              <a:gd name="connsiteY1" fmla="*/ 0 h 5151451"/>
              <a:gd name="connsiteX2" fmla="*/ 7886599 w 7886599"/>
              <a:gd name="connsiteY2" fmla="*/ 5151451 h 5151451"/>
              <a:gd name="connsiteX3" fmla="*/ 0 w 7886599"/>
              <a:gd name="connsiteY3" fmla="*/ 5143500 h 5151451"/>
              <a:gd name="connsiteX4" fmla="*/ 0 w 7886599"/>
              <a:gd name="connsiteY4" fmla="*/ 0 h 5151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6599" h="5151451">
                <a:moveTo>
                  <a:pt x="0" y="0"/>
                </a:moveTo>
                <a:lnTo>
                  <a:pt x="5779504" y="0"/>
                </a:lnTo>
                <a:lnTo>
                  <a:pt x="7886599" y="5151451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23392" y="164638"/>
            <a:ext cx="11568608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23392" y="932723"/>
            <a:ext cx="11568608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120864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0431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868516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5662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627721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389779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151839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7907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548680"/>
            <a:ext cx="3552395" cy="354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68227" y="695936"/>
            <a:ext cx="3263552" cy="22164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613" y="3185733"/>
            <a:ext cx="3552395" cy="354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112224" y="3332989"/>
            <a:ext cx="3263552" cy="22164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9082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1030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869115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397" y="1630695"/>
            <a:ext cx="4497771" cy="544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88289" y="1814893"/>
            <a:ext cx="2593953" cy="4006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477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0372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78457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7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04800" y="1316766"/>
            <a:ext cx="8584243" cy="436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311696" y="5682850"/>
            <a:ext cx="11568608" cy="7224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213786" y="1873324"/>
            <a:ext cx="4114129" cy="30424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4797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354400" y="627275"/>
            <a:ext cx="3360000" cy="33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494440" y="4089360"/>
            <a:ext cx="2219961" cy="22199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812477" y="1773170"/>
            <a:ext cx="2219799" cy="22141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2893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824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90" r:id="rId17"/>
    <p:sldLayoutId id="2147483691" r:id="rId18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3328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4" r:id="rId2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://www.free-powerpoint-templates-design.com/" TargetMode="Externa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>
                <a:latin typeface="+mj-lt"/>
              </a:rPr>
              <a:t>SUMEET </a:t>
            </a:r>
            <a:r>
              <a:rPr lang="ko-KR" altLang="en-US" dirty="0" smtClean="0">
                <a:latin typeface="+mj-lt"/>
              </a:rPr>
              <a:t>사업계획서</a:t>
            </a:r>
            <a:endParaRPr lang="ko-KR" altLang="en-US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AI</a:t>
            </a:r>
            <a:r>
              <a:rPr lang="ko-KR" altLang="en-US" dirty="0"/>
              <a:t> </a:t>
            </a:r>
            <a:r>
              <a:rPr lang="en-US" altLang="ko-KR" dirty="0"/>
              <a:t>summary</a:t>
            </a:r>
            <a:r>
              <a:rPr lang="ko-KR" altLang="en-US" dirty="0"/>
              <a:t> </a:t>
            </a:r>
            <a:r>
              <a:rPr lang="en-US" altLang="ko-KR" dirty="0"/>
              <a:t>meeting</a:t>
            </a:r>
            <a:r>
              <a:rPr lang="ko-KR" altLang="en-US" dirty="0"/>
              <a:t> </a:t>
            </a:r>
            <a:r>
              <a:rPr lang="en-US" altLang="ko-KR" dirty="0"/>
              <a:t>assistant</a:t>
            </a:r>
          </a:p>
        </p:txBody>
      </p:sp>
      <p:pic>
        <p:nvPicPr>
          <p:cNvPr id="6" name="그림 개체 틀 5" descr="실내, 벽, 테이블, 앉아있는이(가) 표시된 사진&#10;&#10;자동 생성된 설명">
            <a:extLst>
              <a:ext uri="{FF2B5EF4-FFF2-40B4-BE49-F238E27FC236}">
                <a16:creationId xmlns:a16="http://schemas.microsoft.com/office/drawing/2014/main" id="{318A1FCB-DAF9-4638-8CB4-FB65F7E0BFE7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/>
          <a:srcRect l="16653" r="16653"/>
          <a:stretch>
            <a:fillRect/>
          </a:stretch>
        </p:blipFill>
        <p:spPr/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4CC65989-56D1-437D-9ACC-EC7DC6476A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689" y="269281"/>
            <a:ext cx="1255296" cy="310420"/>
          </a:xfrm>
          <a:prstGeom prst="rect">
            <a:avLst/>
          </a:prstGeom>
        </p:spPr>
      </p:pic>
      <p:sp>
        <p:nvSpPr>
          <p:cNvPr id="8" name="TextBox 7">
            <a:hlinkClick r:id="rId6"/>
            <a:extLst>
              <a:ext uri="{FF2B5EF4-FFF2-40B4-BE49-F238E27FC236}">
                <a16:creationId xmlns:a16="http://schemas.microsoft.com/office/drawing/2014/main" id="{D95C355D-C82B-49DE-8543-F96F255B25DE}"/>
              </a:ext>
            </a:extLst>
          </p:cNvPr>
          <p:cNvSpPr txBox="1"/>
          <p:nvPr/>
        </p:nvSpPr>
        <p:spPr>
          <a:xfrm>
            <a:off x="581891" y="6456219"/>
            <a:ext cx="1161010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67" dirty="0">
                <a:solidFill>
                  <a:schemeClr val="bg1"/>
                </a:solidFill>
                <a:cs typeface="Arial" pitchFamily="34" charset="0"/>
                <a:hlinkClick r:id="rId6"/>
              </a:rPr>
              <a:t>http://www.free-powerpoint-templates-design.com</a:t>
            </a:r>
            <a:endParaRPr lang="ko-KR" altLang="en-US" sz="10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F0516E2-0BC1-4B7A-8620-23D1D3DD8F36}"/>
              </a:ext>
            </a:extLst>
          </p:cNvPr>
          <p:cNvSpPr txBox="1">
            <a:spLocks/>
          </p:cNvSpPr>
          <p:nvPr/>
        </p:nvSpPr>
        <p:spPr>
          <a:xfrm>
            <a:off x="7354392" y="5661849"/>
            <a:ext cx="4951908" cy="922642"/>
          </a:xfrm>
          <a:prstGeom prst="rect">
            <a:avLst/>
          </a:prstGeom>
        </p:spPr>
        <p:txBody>
          <a:bodyPr anchor="ctr"/>
          <a:lstStyle>
            <a:lvl1pPr marL="0" indent="0" algn="l" defTabSz="1219170" rtl="0" eaLnBrk="1" latinLnBrk="1" hangingPunct="1">
              <a:spcBef>
                <a:spcPct val="20000"/>
              </a:spcBef>
              <a:buFont typeface="Arial" pitchFamily="34" charset="0"/>
              <a:buNone/>
              <a:defRPr sz="1867" b="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990575" indent="-380990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201601364 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박주영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(T)	201503665 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홍승환</a:t>
            </a: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0"/>
              </a:spcBef>
              <a:defRPr/>
            </a:pP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201600599 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김아연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201701138 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김혜원</a:t>
            </a: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0"/>
              </a:spcBef>
              <a:defRPr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HERE   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6F31535-2937-4D9D-8278-20665C93E04F}"/>
              </a:ext>
            </a:extLst>
          </p:cNvPr>
          <p:cNvSpPr txBox="1">
            <a:spLocks/>
          </p:cNvSpPr>
          <p:nvPr/>
        </p:nvSpPr>
        <p:spPr>
          <a:xfrm>
            <a:off x="308550" y="145236"/>
            <a:ext cx="4951908" cy="922642"/>
          </a:xfrm>
          <a:prstGeom prst="rect">
            <a:avLst/>
          </a:prstGeom>
        </p:spPr>
        <p:txBody>
          <a:bodyPr anchor="ctr"/>
          <a:lstStyle>
            <a:lvl1pPr marL="0" indent="0" algn="l" defTabSz="1219170" rtl="0" eaLnBrk="1" latinLnBrk="1" hangingPunct="1">
              <a:spcBef>
                <a:spcPct val="20000"/>
              </a:spcBef>
              <a:buFont typeface="Arial" pitchFamily="34" charset="0"/>
              <a:buNone/>
              <a:defRPr sz="1867" b="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990575" indent="-380990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MUD Team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Meeting Using </a:t>
            </a:r>
            <a:r>
              <a:rPr lang="en-US" altLang="ko-KR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DeepLearning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0"/>
              </a:spcBef>
              <a:defRPr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C76D803-A84F-4B47-B1A7-8E2A654CB348}"/>
              </a:ext>
            </a:extLst>
          </p:cNvPr>
          <p:cNvSpPr txBox="1">
            <a:spLocks/>
          </p:cNvSpPr>
          <p:nvPr/>
        </p:nvSpPr>
        <p:spPr>
          <a:xfrm>
            <a:off x="7354392" y="5006255"/>
            <a:ext cx="4951908" cy="922642"/>
          </a:xfrm>
          <a:prstGeom prst="rect">
            <a:avLst/>
          </a:prstGeom>
        </p:spPr>
        <p:txBody>
          <a:bodyPr anchor="ctr"/>
          <a:lstStyle>
            <a:lvl1pPr marL="0" indent="0" algn="l" defTabSz="1219170" rtl="0" eaLnBrk="1" latinLnBrk="1" hangingPunct="1">
              <a:spcBef>
                <a:spcPct val="20000"/>
              </a:spcBef>
              <a:buFont typeface="Arial" pitchFamily="34" charset="0"/>
              <a:buNone/>
              <a:defRPr sz="1867" b="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990575" indent="-380990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US" altLang="ko-KR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MUD Team</a:t>
            </a:r>
            <a:r>
              <a:rPr lang="en-US" altLang="ko-K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4236899-C428-48C3-AC09-238F9F265C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64031"/>
            <a:ext cx="12192000" cy="718949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시장 현황 및 전망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86E81DB8-AFAD-4801-B7E7-784B5C7B33E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02818" y="2277038"/>
          <a:ext cx="10386363" cy="26139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1882">
                  <a:extLst>
                    <a:ext uri="{9D8B030D-6E8A-4147-A177-3AD203B41FA5}">
                      <a16:colId xmlns:a16="http://schemas.microsoft.com/office/drawing/2014/main" val="2968252025"/>
                    </a:ext>
                  </a:extLst>
                </a:gridCol>
                <a:gridCol w="6666834">
                  <a:extLst>
                    <a:ext uri="{9D8B030D-6E8A-4147-A177-3AD203B41FA5}">
                      <a16:colId xmlns:a16="http://schemas.microsoft.com/office/drawing/2014/main" val="2373171080"/>
                    </a:ext>
                  </a:extLst>
                </a:gridCol>
                <a:gridCol w="2507647">
                  <a:extLst>
                    <a:ext uri="{9D8B030D-6E8A-4147-A177-3AD203B41FA5}">
                      <a16:colId xmlns:a16="http://schemas.microsoft.com/office/drawing/2014/main" val="840986458"/>
                    </a:ext>
                  </a:extLst>
                </a:gridCol>
              </a:tblGrid>
              <a:tr h="108914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시장전망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트랜드</a:t>
                      </a:r>
                      <a:r>
                        <a:rPr lang="en-US" altLang="ko-KR" sz="2000" dirty="0"/>
                        <a:t>)</a:t>
                      </a:r>
                      <a:endParaRPr lang="ko-KR" altLang="en-US" sz="2000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-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자연여 번역의 퀄리티를 높이기 위한 빅데이터 기반의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Corpus(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말뭉치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)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수집과 </a:t>
                      </a:r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머신러닝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(Machine Learning)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을 이용한 번역품질 개선기술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머신러닝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639982"/>
                  </a:ext>
                </a:extLst>
              </a:tr>
              <a:tr h="76239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-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자연어 대화형 서비스의 출현과 음성인식 정확도 개선을 위한 자동음성인식기술의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진보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자동음성기술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763431"/>
                  </a:ext>
                </a:extLst>
              </a:tr>
              <a:tr h="76239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-NLP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공개 플랫폼을 통한 생태계 구성과 이를 둘러싼 글로벌 플랫폼 사업자 간 경쟁 심화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대화형플랫폼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24852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281D1AE-FB3D-44F2-AC25-13CE6AA29D1B}"/>
              </a:ext>
            </a:extLst>
          </p:cNvPr>
          <p:cNvSpPr txBox="1"/>
          <p:nvPr/>
        </p:nvSpPr>
        <p:spPr>
          <a:xfrm>
            <a:off x="3052482" y="5100340"/>
            <a:ext cx="6199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표</a:t>
            </a:r>
            <a:r>
              <a:rPr lang="en-US" altLang="ko-KR" sz="1600" dirty="0"/>
              <a:t>: </a:t>
            </a:r>
            <a:r>
              <a:rPr lang="ko-KR" altLang="en-US" sz="1600" dirty="0"/>
              <a:t>시장현황 트랜드 분석</a:t>
            </a:r>
            <a:endParaRPr lang="en-US" altLang="ko-KR" sz="1600" dirty="0"/>
          </a:p>
          <a:p>
            <a:pPr algn="ctr"/>
            <a:r>
              <a:rPr lang="en-US" altLang="ko-KR" sz="1600" dirty="0"/>
              <a:t>(</a:t>
            </a:r>
            <a:r>
              <a:rPr lang="ko-KR" altLang="en-US" sz="1600" dirty="0"/>
              <a:t>출처</a:t>
            </a:r>
            <a:r>
              <a:rPr lang="en-US" altLang="ko-KR" sz="1600" dirty="0"/>
              <a:t>: </a:t>
            </a:r>
            <a:r>
              <a:rPr lang="en-US" altLang="ko-KR" sz="1600" dirty="0" err="1"/>
              <a:t>platum</a:t>
            </a:r>
            <a:r>
              <a:rPr lang="en-US" altLang="ko-KR" sz="1600" dirty="0"/>
              <a:t> </a:t>
            </a:r>
            <a:r>
              <a:rPr lang="ko-KR" altLang="en-US" sz="1600" dirty="0"/>
              <a:t>음성인식</a:t>
            </a:r>
            <a:r>
              <a:rPr lang="en-US" altLang="ko-KR" sz="1600" dirty="0"/>
              <a:t>-AI</a:t>
            </a:r>
            <a:r>
              <a:rPr lang="ko-KR" altLang="en-US" sz="1600" dirty="0"/>
              <a:t>기술로 국내 자연어 처리시장 급성장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5970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4031"/>
            <a:ext cx="12192000" cy="718949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기술 로드맵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BBAE5C8F-EA39-4468-BBD1-2DDA54AC5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246" y="1430384"/>
            <a:ext cx="9493623" cy="503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67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21BF1D-B6E2-4025-960E-559740F3D336}"/>
              </a:ext>
            </a:extLst>
          </p:cNvPr>
          <p:cNvSpPr/>
          <p:nvPr/>
        </p:nvSpPr>
        <p:spPr>
          <a:xfrm>
            <a:off x="-47065" y="-3"/>
            <a:ext cx="12344400" cy="6871447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240838"/>
            <a:ext cx="12192000" cy="768085"/>
          </a:xfrm>
        </p:spPr>
        <p:txBody>
          <a:bodyPr/>
          <a:lstStyle/>
          <a:p>
            <a:r>
              <a:rPr lang="ko-KR" altLang="en-US" sz="4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경쟁업체 분석</a:t>
            </a:r>
            <a:endParaRPr lang="en-US" sz="4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A2C6081A-6123-4D5F-A1FF-5A34E62D4227}"/>
              </a:ext>
            </a:extLst>
          </p:cNvPr>
          <p:cNvSpPr/>
          <p:nvPr/>
        </p:nvSpPr>
        <p:spPr>
          <a:xfrm>
            <a:off x="4355842" y="1611086"/>
            <a:ext cx="3647402" cy="4533899"/>
          </a:xfrm>
          <a:prstGeom prst="roundRect">
            <a:avLst>
              <a:gd name="adj" fmla="val 2274"/>
            </a:avLst>
          </a:prstGeom>
          <a:solidFill>
            <a:schemeClr val="accent2"/>
          </a:solidFill>
          <a:ln w="12700" cap="flat" cmpd="sng" algn="ctr">
            <a:solidFill>
              <a:srgbClr val="00BDFB">
                <a:shade val="50000"/>
              </a:srgbClr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9C35BEF-ECB7-48C2-B738-DA12319ADD90}"/>
              </a:ext>
            </a:extLst>
          </p:cNvPr>
          <p:cNvSpPr/>
          <p:nvPr/>
        </p:nvSpPr>
        <p:spPr>
          <a:xfrm>
            <a:off x="1250481" y="1899557"/>
            <a:ext cx="3020786" cy="3810000"/>
          </a:xfrm>
          <a:prstGeom prst="roundRect">
            <a:avLst>
              <a:gd name="adj" fmla="val 2274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F60CAD4-7EAA-4623-AF74-ABE5FDE081B6}"/>
              </a:ext>
            </a:extLst>
          </p:cNvPr>
          <p:cNvSpPr/>
          <p:nvPr/>
        </p:nvSpPr>
        <p:spPr>
          <a:xfrm>
            <a:off x="8035868" y="1899557"/>
            <a:ext cx="3020786" cy="3810000"/>
          </a:xfrm>
          <a:prstGeom prst="roundRect">
            <a:avLst>
              <a:gd name="adj" fmla="val 2274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3EB43A-C1EC-4630-AC07-3D1C9D0BED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32862" r="1253" b="29939"/>
          <a:stretch/>
        </p:blipFill>
        <p:spPr>
          <a:xfrm>
            <a:off x="8388642" y="2113935"/>
            <a:ext cx="2053216" cy="580104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CBC43A7-FD35-4515-9AF3-8617BAA1C86F}"/>
              </a:ext>
            </a:extLst>
          </p:cNvPr>
          <p:cNvCxnSpPr/>
          <p:nvPr/>
        </p:nvCxnSpPr>
        <p:spPr>
          <a:xfrm>
            <a:off x="8216153" y="2978524"/>
            <a:ext cx="253477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8592BEE-6625-4DB5-B437-B9F147B778E1}"/>
              </a:ext>
            </a:extLst>
          </p:cNvPr>
          <p:cNvSpPr/>
          <p:nvPr/>
        </p:nvSpPr>
        <p:spPr>
          <a:xfrm>
            <a:off x="8073254" y="1899557"/>
            <a:ext cx="3020786" cy="3810000"/>
          </a:xfrm>
          <a:prstGeom prst="roundRect">
            <a:avLst>
              <a:gd name="adj" fmla="val 2274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DD3FD2BC-8084-4F80-9AC6-7251512CB8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32862" r="1253" b="29939"/>
          <a:stretch/>
        </p:blipFill>
        <p:spPr>
          <a:xfrm>
            <a:off x="8426028" y="2113935"/>
            <a:ext cx="2053216" cy="580104"/>
          </a:xfrm>
          <a:prstGeom prst="rect">
            <a:avLst/>
          </a:prstGeom>
        </p:spPr>
      </p:pic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8B8AE27-306E-4533-9DB1-82280372B84B}"/>
              </a:ext>
            </a:extLst>
          </p:cNvPr>
          <p:cNvCxnSpPr/>
          <p:nvPr/>
        </p:nvCxnSpPr>
        <p:spPr>
          <a:xfrm>
            <a:off x="8297081" y="3179909"/>
            <a:ext cx="253477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34A3600D-8F4B-4B82-8874-97E14C9C20C9}"/>
              </a:ext>
            </a:extLst>
          </p:cNvPr>
          <p:cNvCxnSpPr/>
          <p:nvPr/>
        </p:nvCxnSpPr>
        <p:spPr>
          <a:xfrm>
            <a:off x="8297080" y="4738810"/>
            <a:ext cx="253477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62C3510-537A-413B-A2A2-5DC3D0CCC6C6}"/>
              </a:ext>
            </a:extLst>
          </p:cNvPr>
          <p:cNvSpPr/>
          <p:nvPr/>
        </p:nvSpPr>
        <p:spPr>
          <a:xfrm>
            <a:off x="7902315" y="2846439"/>
            <a:ext cx="2095500" cy="3496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구글 브레인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60FD3E6-81F9-4A79-94DF-4A4FD469E4A0}"/>
              </a:ext>
            </a:extLst>
          </p:cNvPr>
          <p:cNvSpPr/>
          <p:nvPr/>
        </p:nvSpPr>
        <p:spPr>
          <a:xfrm>
            <a:off x="8229815" y="5281908"/>
            <a:ext cx="2707663" cy="580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altLang="ko-KR" sz="1400" dirty="0">
              <a:solidFill>
                <a:srgbClr val="00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just"/>
            <a:endParaRPr lang="en-US" altLang="ko-KR" sz="1400" dirty="0">
              <a:solidFill>
                <a:srgbClr val="00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just"/>
            <a:endParaRPr lang="en-US" altLang="ko-KR" sz="1400" dirty="0">
              <a:solidFill>
                <a:srgbClr val="00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just"/>
            <a:endParaRPr lang="en-US" altLang="ko-KR" sz="1400" dirty="0">
              <a:solidFill>
                <a:srgbClr val="00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55577B42-2932-4CAF-98A9-AAC3493CD0F3}"/>
              </a:ext>
            </a:extLst>
          </p:cNvPr>
          <p:cNvSpPr/>
          <p:nvPr/>
        </p:nvSpPr>
        <p:spPr>
          <a:xfrm>
            <a:off x="1264050" y="1922114"/>
            <a:ext cx="3020786" cy="3810000"/>
          </a:xfrm>
          <a:prstGeom prst="roundRect">
            <a:avLst>
              <a:gd name="adj" fmla="val 2274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BC9CB681-EABB-4EAF-B5CB-7174E10505F2}"/>
              </a:ext>
            </a:extLst>
          </p:cNvPr>
          <p:cNvCxnSpPr/>
          <p:nvPr/>
        </p:nvCxnSpPr>
        <p:spPr>
          <a:xfrm>
            <a:off x="1487877" y="3202466"/>
            <a:ext cx="253477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F0FABA2D-ABC9-412B-A481-057A8670BBE4}"/>
              </a:ext>
            </a:extLst>
          </p:cNvPr>
          <p:cNvCxnSpPr/>
          <p:nvPr/>
        </p:nvCxnSpPr>
        <p:spPr>
          <a:xfrm>
            <a:off x="1487876" y="4808433"/>
            <a:ext cx="253477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F07E18-A3CE-4C06-A35C-FFC953EF8769}"/>
              </a:ext>
            </a:extLst>
          </p:cNvPr>
          <p:cNvSpPr/>
          <p:nvPr/>
        </p:nvSpPr>
        <p:spPr>
          <a:xfrm>
            <a:off x="1093111" y="2868996"/>
            <a:ext cx="2095500" cy="3496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네이버 </a:t>
            </a:r>
            <a:r>
              <a:rPr lang="ko-KR" altLang="en-US" sz="1400" b="1" dirty="0" err="1">
                <a:solidFill>
                  <a:schemeClr val="bg1">
                    <a:lumMod val="50000"/>
                  </a:schemeClr>
                </a:solidFill>
              </a:rPr>
              <a:t>요약봇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75BD34E7-4D31-405A-855F-F42B39E33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307" y="2018265"/>
            <a:ext cx="1869463" cy="677751"/>
          </a:xfrm>
          <a:prstGeom prst="rect">
            <a:avLst/>
          </a:prstGeom>
        </p:spPr>
      </p:pic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FD481694-2A51-4BC3-B5ED-421A6B54E9FE}"/>
              </a:ext>
            </a:extLst>
          </p:cNvPr>
          <p:cNvCxnSpPr>
            <a:cxnSpLocks/>
          </p:cNvCxnSpPr>
          <p:nvPr/>
        </p:nvCxnSpPr>
        <p:spPr>
          <a:xfrm>
            <a:off x="4516221" y="3170943"/>
            <a:ext cx="3343584" cy="896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197592E3-DF07-4C98-A7D3-08BA9597E5D0}"/>
              </a:ext>
            </a:extLst>
          </p:cNvPr>
          <p:cNvCxnSpPr>
            <a:cxnSpLocks/>
          </p:cNvCxnSpPr>
          <p:nvPr/>
        </p:nvCxnSpPr>
        <p:spPr>
          <a:xfrm>
            <a:off x="4494303" y="4992209"/>
            <a:ext cx="3343584" cy="896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2FB1934-9311-438E-8CED-19E0D21ABE4F}"/>
              </a:ext>
            </a:extLst>
          </p:cNvPr>
          <p:cNvSpPr/>
          <p:nvPr/>
        </p:nvSpPr>
        <p:spPr>
          <a:xfrm>
            <a:off x="4260550" y="2790266"/>
            <a:ext cx="2046121" cy="3136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SUMEET(</a:t>
            </a:r>
            <a:r>
              <a:rPr lang="ko-KR" altLang="en-US" sz="1400" b="1" dirty="0" err="1">
                <a:solidFill>
                  <a:schemeClr val="bg1"/>
                </a:solidFill>
              </a:rPr>
              <a:t>써밋</a:t>
            </a:r>
            <a:r>
              <a:rPr lang="en-US" altLang="ko-KR" sz="1400" b="1" dirty="0">
                <a:solidFill>
                  <a:schemeClr val="bg1"/>
                </a:solidFill>
              </a:rPr>
              <a:t>)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FAB83C5-2AFE-46C9-8867-2DC0EDB59E32}"/>
              </a:ext>
            </a:extLst>
          </p:cNvPr>
          <p:cNvSpPr/>
          <p:nvPr/>
        </p:nvSpPr>
        <p:spPr>
          <a:xfrm>
            <a:off x="4915696" y="2115040"/>
            <a:ext cx="2046121" cy="3136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MoolBoran" panose="020B0604020202020204" pitchFamily="34" charset="0"/>
              </a:rPr>
              <a:t>S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MoolBoran" panose="020B0604020202020204" pitchFamily="34" charset="0"/>
              </a:rPr>
              <a:t>UMEET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MoolBoran" panose="020B0604020202020204" pitchFamily="34" charset="0"/>
            </a:endParaRPr>
          </a:p>
        </p:txBody>
      </p:sp>
      <p:pic>
        <p:nvPicPr>
          <p:cNvPr id="10" name="그래픽 9" descr="연필">
            <a:extLst>
              <a:ext uri="{FF2B5EF4-FFF2-40B4-BE49-F238E27FC236}">
                <a16:creationId xmlns:a16="http://schemas.microsoft.com/office/drawing/2014/main" id="{B0C6D8F7-B733-4D4D-A772-20B0A12DD9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27871" y="2142281"/>
            <a:ext cx="361530" cy="361530"/>
          </a:xfrm>
          <a:prstGeom prst="rect">
            <a:avLst/>
          </a:prstGeom>
        </p:spPr>
      </p:pic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FE87A8F-3262-42CB-8B7B-58E043AD056D}"/>
              </a:ext>
            </a:extLst>
          </p:cNvPr>
          <p:cNvSpPr/>
          <p:nvPr/>
        </p:nvSpPr>
        <p:spPr>
          <a:xfrm>
            <a:off x="4584924" y="3792373"/>
            <a:ext cx="2707663" cy="580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altLang="ko-KR" sz="1400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just"/>
            <a:endParaRPr lang="en-US" altLang="ko-KR" sz="1400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just"/>
            <a:endParaRPr lang="en-US" altLang="ko-KR" sz="1400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just"/>
            <a:endParaRPr lang="en-US" altLang="ko-KR" sz="1400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7CF72B-837A-44C3-A818-32BA459BEFA6}"/>
              </a:ext>
            </a:extLst>
          </p:cNvPr>
          <p:cNvSpPr txBox="1"/>
          <p:nvPr/>
        </p:nvSpPr>
        <p:spPr>
          <a:xfrm>
            <a:off x="1528141" y="2986578"/>
            <a:ext cx="2392034" cy="1718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 자동 추출 요약 기술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최대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문장까지 요약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네이버 뉴스면의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뉴스면의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정치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사회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.IT.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랭킹 분야에 적용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17DF65-7BD7-4340-B315-82C0A6314C7D}"/>
              </a:ext>
            </a:extLst>
          </p:cNvPr>
          <p:cNvSpPr/>
          <p:nvPr/>
        </p:nvSpPr>
        <p:spPr>
          <a:xfrm>
            <a:off x="1460469" y="4983036"/>
            <a:ext cx="26279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요약 품질을 높이고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라디오 대담 또는 인터뷰에 추가 적용 예정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96C1AF2-A1D3-4C5E-83AA-9245A7826F73}"/>
              </a:ext>
            </a:extLst>
          </p:cNvPr>
          <p:cNvSpPr txBox="1"/>
          <p:nvPr/>
        </p:nvSpPr>
        <p:spPr>
          <a:xfrm>
            <a:off x="8327209" y="2931126"/>
            <a:ext cx="2375645" cy="1718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abstractive summarization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Text summarization with TensorFlow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뉴스 헤드라인 만들기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Sequence to sequence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방식</a:t>
            </a: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C81DF99B-46EB-447A-9526-26735F08FEDA}"/>
              </a:ext>
            </a:extLst>
          </p:cNvPr>
          <p:cNvSpPr/>
          <p:nvPr/>
        </p:nvSpPr>
        <p:spPr>
          <a:xfrm>
            <a:off x="8269672" y="4853867"/>
            <a:ext cx="26279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전체내용이 아닌 서두 일부 내용을 바탕으로 문장을 만듦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더욱 긴 글 요약을 </a:t>
            </a: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연구중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9A7C33C-2F0E-4BE8-AC4F-2D59A5E44275}"/>
              </a:ext>
            </a:extLst>
          </p:cNvPr>
          <p:cNvSpPr txBox="1"/>
          <p:nvPr/>
        </p:nvSpPr>
        <p:spPr>
          <a:xfrm>
            <a:off x="4627870" y="2856086"/>
            <a:ext cx="3425882" cy="1747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ko-KR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abstractive summarization</a:t>
            </a: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Sequence to sequence</a:t>
            </a: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방식</a:t>
            </a:r>
            <a:endParaRPr lang="en-US" altLang="ko-KR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문서 내용 요약 및 키워드 추출</a:t>
            </a:r>
            <a:endParaRPr lang="en-US" altLang="ko-KR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822485CE-7FDE-485D-B451-5332ECB18D12}"/>
              </a:ext>
            </a:extLst>
          </p:cNvPr>
          <p:cNvSpPr/>
          <p:nvPr/>
        </p:nvSpPr>
        <p:spPr>
          <a:xfrm>
            <a:off x="4685519" y="5148881"/>
            <a:ext cx="33104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한국어 </a:t>
            </a: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abstractive summarization</a:t>
            </a: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도전</a:t>
            </a:r>
            <a:endParaRPr lang="en-US" altLang="ko-KR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2310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4031"/>
            <a:ext cx="12192000" cy="718949"/>
          </a:xfrm>
        </p:spPr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SWOT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 및 전략</a:t>
            </a:r>
          </a:p>
        </p:txBody>
      </p:sp>
      <p:sp>
        <p:nvSpPr>
          <p:cNvPr id="107" name="Donut 1">
            <a:extLst>
              <a:ext uri="{FF2B5EF4-FFF2-40B4-BE49-F238E27FC236}">
                <a16:creationId xmlns:a16="http://schemas.microsoft.com/office/drawing/2014/main" id="{E74EBF6A-9F40-47E9-AFD9-8EECB0D20915}"/>
              </a:ext>
            </a:extLst>
          </p:cNvPr>
          <p:cNvSpPr/>
          <p:nvPr/>
        </p:nvSpPr>
        <p:spPr>
          <a:xfrm>
            <a:off x="4100009" y="1717195"/>
            <a:ext cx="4007579" cy="4007579"/>
          </a:xfrm>
          <a:prstGeom prst="donut">
            <a:avLst>
              <a:gd name="adj" fmla="val 21081"/>
            </a:avLst>
          </a:prstGeom>
          <a:solidFill>
            <a:srgbClr val="F77660">
              <a:alpha val="2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8" name="Block Arc 3">
            <a:extLst>
              <a:ext uri="{FF2B5EF4-FFF2-40B4-BE49-F238E27FC236}">
                <a16:creationId xmlns:a16="http://schemas.microsoft.com/office/drawing/2014/main" id="{AF6EF6EE-9E08-41EC-A7F6-5CE0AE09AC78}"/>
              </a:ext>
            </a:extLst>
          </p:cNvPr>
          <p:cNvSpPr/>
          <p:nvPr/>
        </p:nvSpPr>
        <p:spPr>
          <a:xfrm rot="5400000">
            <a:off x="4252685" y="1866038"/>
            <a:ext cx="3709895" cy="3709895"/>
          </a:xfrm>
          <a:prstGeom prst="blockArc">
            <a:avLst>
              <a:gd name="adj1" fmla="val 16241887"/>
              <a:gd name="adj2" fmla="val 21514315"/>
              <a:gd name="adj3" fmla="val 15919"/>
            </a:avLst>
          </a:prstGeom>
          <a:solidFill>
            <a:srgbClr val="87ADD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0" name="Block Arc 5">
            <a:extLst>
              <a:ext uri="{FF2B5EF4-FFF2-40B4-BE49-F238E27FC236}">
                <a16:creationId xmlns:a16="http://schemas.microsoft.com/office/drawing/2014/main" id="{E89F5578-49EB-41DC-9FE7-EFBCEE2DF772}"/>
              </a:ext>
            </a:extLst>
          </p:cNvPr>
          <p:cNvSpPr/>
          <p:nvPr/>
        </p:nvSpPr>
        <p:spPr>
          <a:xfrm>
            <a:off x="4252685" y="1866038"/>
            <a:ext cx="3709895" cy="3709895"/>
          </a:xfrm>
          <a:prstGeom prst="blockArc">
            <a:avLst>
              <a:gd name="adj1" fmla="val 16267252"/>
              <a:gd name="adj2" fmla="val 21503648"/>
              <a:gd name="adj3" fmla="val 15838"/>
            </a:avLst>
          </a:prstGeom>
          <a:solidFill>
            <a:srgbClr val="87ADD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1" name="Rectangle 6">
            <a:extLst>
              <a:ext uri="{FF2B5EF4-FFF2-40B4-BE49-F238E27FC236}">
                <a16:creationId xmlns:a16="http://schemas.microsoft.com/office/drawing/2014/main" id="{1748849A-461A-42DB-9898-E5F60C2C7A5E}"/>
              </a:ext>
            </a:extLst>
          </p:cNvPr>
          <p:cNvSpPr/>
          <p:nvPr/>
        </p:nvSpPr>
        <p:spPr>
          <a:xfrm rot="5400000">
            <a:off x="9349593" y="1737451"/>
            <a:ext cx="413653" cy="3462768"/>
          </a:xfrm>
          <a:prstGeom prst="rect">
            <a:avLst/>
          </a:prstGeom>
          <a:solidFill>
            <a:srgbClr val="87ADD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2" name="Block Arc 7">
            <a:extLst>
              <a:ext uri="{FF2B5EF4-FFF2-40B4-BE49-F238E27FC236}">
                <a16:creationId xmlns:a16="http://schemas.microsoft.com/office/drawing/2014/main" id="{FB56B854-EB21-4172-B3B4-A76C16AA8BE6}"/>
              </a:ext>
            </a:extLst>
          </p:cNvPr>
          <p:cNvSpPr/>
          <p:nvPr/>
        </p:nvSpPr>
        <p:spPr>
          <a:xfrm rot="10800000">
            <a:off x="4252685" y="1866038"/>
            <a:ext cx="3709895" cy="3709895"/>
          </a:xfrm>
          <a:prstGeom prst="blockArc">
            <a:avLst>
              <a:gd name="adj1" fmla="val 16247553"/>
              <a:gd name="adj2" fmla="val 21556481"/>
              <a:gd name="adj3" fmla="val 16093"/>
            </a:avLst>
          </a:prstGeom>
          <a:solidFill>
            <a:srgbClr val="87ADD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4" name="Block Arc 9">
            <a:extLst>
              <a:ext uri="{FF2B5EF4-FFF2-40B4-BE49-F238E27FC236}">
                <a16:creationId xmlns:a16="http://schemas.microsoft.com/office/drawing/2014/main" id="{B77F5E6E-7DAF-4ADB-956D-E9428F8510A5}"/>
              </a:ext>
            </a:extLst>
          </p:cNvPr>
          <p:cNvSpPr/>
          <p:nvPr/>
        </p:nvSpPr>
        <p:spPr>
          <a:xfrm rot="16200000">
            <a:off x="4252685" y="1866038"/>
            <a:ext cx="3709895" cy="3709895"/>
          </a:xfrm>
          <a:prstGeom prst="blockArc">
            <a:avLst>
              <a:gd name="adj1" fmla="val 16302188"/>
              <a:gd name="adj2" fmla="val 21530925"/>
              <a:gd name="adj3" fmla="val 15991"/>
            </a:avLst>
          </a:prstGeom>
          <a:solidFill>
            <a:srgbClr val="87ADD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116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3B35AF3C-BFEE-4873-9857-93DD2ED2C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05367" y="3567822"/>
            <a:ext cx="1507552" cy="35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96A70D20-788E-413A-A6CD-175B71EB7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488274" y="3567822"/>
            <a:ext cx="1507552" cy="35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8" name="Group 13">
            <a:extLst>
              <a:ext uri="{FF2B5EF4-FFF2-40B4-BE49-F238E27FC236}">
                <a16:creationId xmlns:a16="http://schemas.microsoft.com/office/drawing/2014/main" id="{0F95CB98-0705-4ABD-99B8-57174BAD96C5}"/>
              </a:ext>
            </a:extLst>
          </p:cNvPr>
          <p:cNvGrpSpPr/>
          <p:nvPr/>
        </p:nvGrpSpPr>
        <p:grpSpPr>
          <a:xfrm>
            <a:off x="4514583" y="2146014"/>
            <a:ext cx="3170874" cy="3079310"/>
            <a:chOff x="2967709" y="2217483"/>
            <a:chExt cx="3170874" cy="3079310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036DA01E-479A-4A40-91FF-4D765B614F21}"/>
                </a:ext>
              </a:extLst>
            </p:cNvPr>
            <p:cNvSpPr txBox="1"/>
            <p:nvPr/>
          </p:nvSpPr>
          <p:spPr>
            <a:xfrm rot="2979303">
              <a:off x="3820058" y="2449950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prstClr val="white"/>
                  </a:solidFill>
                  <a:cs typeface="Arial" pitchFamily="34" charset="0"/>
                </a:rPr>
                <a:t>WEAKNESS</a:t>
              </a:r>
              <a:endParaRPr lang="ko-KR" altLang="en-US" sz="1600" b="1" dirty="0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84CE0842-5169-4D10-ADF6-32FE1B52597B}"/>
                </a:ext>
              </a:extLst>
            </p:cNvPr>
            <p:cNvSpPr txBox="1"/>
            <p:nvPr/>
          </p:nvSpPr>
          <p:spPr>
            <a:xfrm rot="18900000">
              <a:off x="2967709" y="2441433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prstClr val="white"/>
                  </a:solidFill>
                  <a:cs typeface="Arial" pitchFamily="34" charset="0"/>
                </a:rPr>
                <a:t>STRENGTHS</a:t>
              </a:r>
              <a:endParaRPr lang="ko-KR" altLang="en-US" sz="1600" b="1" dirty="0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BF4D4B4C-7394-4AFD-8D67-C8189380C241}"/>
                </a:ext>
              </a:extLst>
            </p:cNvPr>
            <p:cNvSpPr txBox="1"/>
            <p:nvPr/>
          </p:nvSpPr>
          <p:spPr>
            <a:xfrm rot="13500000">
              <a:off x="2967709" y="3228899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prstClr val="white"/>
                  </a:solidFill>
                  <a:cs typeface="Arial" pitchFamily="34" charset="0"/>
                </a:rPr>
                <a:t>OPPORTUNITIES</a:t>
              </a:r>
              <a:endParaRPr lang="ko-KR" altLang="en-US" sz="1600" b="1" dirty="0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50D05DDC-AD3E-47EB-925C-D88878E14DF2}"/>
                </a:ext>
              </a:extLst>
            </p:cNvPr>
            <p:cNvSpPr txBox="1"/>
            <p:nvPr/>
          </p:nvSpPr>
          <p:spPr>
            <a:xfrm rot="8100000">
              <a:off x="3838222" y="3228899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prstClr val="white"/>
                  </a:solidFill>
                  <a:cs typeface="Arial" pitchFamily="34" charset="0"/>
                </a:rPr>
                <a:t>THREATS</a:t>
              </a:r>
              <a:endParaRPr lang="ko-KR" altLang="en-US" sz="1600" b="1" dirty="0">
                <a:solidFill>
                  <a:prstClr val="white"/>
                </a:solidFill>
                <a:cs typeface="Arial" pitchFamily="34" charset="0"/>
              </a:endParaRP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095614F1-E686-4F19-8B39-A6E4491E4AF4}"/>
              </a:ext>
            </a:extLst>
          </p:cNvPr>
          <p:cNvSpPr txBox="1"/>
          <p:nvPr/>
        </p:nvSpPr>
        <p:spPr>
          <a:xfrm>
            <a:off x="1378085" y="1676614"/>
            <a:ext cx="3063402" cy="1931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비싼 하드웨어 사용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현 시장에 드문 기술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너무나 유망한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NLP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시장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24" name="Block Arc 14">
            <a:extLst>
              <a:ext uri="{FF2B5EF4-FFF2-40B4-BE49-F238E27FC236}">
                <a16:creationId xmlns:a16="http://schemas.microsoft.com/office/drawing/2014/main" id="{B1547F76-1DA1-4EE3-9D50-6E9782106A57}"/>
              </a:ext>
            </a:extLst>
          </p:cNvPr>
          <p:cNvSpPr/>
          <p:nvPr/>
        </p:nvSpPr>
        <p:spPr>
          <a:xfrm rot="16200000">
            <a:off x="5364090" y="3015268"/>
            <a:ext cx="1479419" cy="148039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rgbClr val="F77660">
              <a:alpha val="2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838937E-441E-425A-90B2-597236D8AC75}"/>
              </a:ext>
            </a:extLst>
          </p:cNvPr>
          <p:cNvSpPr txBox="1"/>
          <p:nvPr/>
        </p:nvSpPr>
        <p:spPr>
          <a:xfrm>
            <a:off x="5213373" y="3435226"/>
            <a:ext cx="1781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F77660"/>
                </a:solidFill>
                <a:cs typeface="Arial" pitchFamily="34" charset="0"/>
              </a:rPr>
              <a:t>SWOT</a:t>
            </a:r>
            <a:endParaRPr lang="ko-KR" altLang="en-US" sz="3600" b="1" dirty="0">
              <a:solidFill>
                <a:srgbClr val="F77660"/>
              </a:solidFill>
              <a:cs typeface="Arial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0149506-1903-40F7-ACF9-F44096A0B8CC}"/>
              </a:ext>
            </a:extLst>
          </p:cNvPr>
          <p:cNvSpPr txBox="1"/>
          <p:nvPr/>
        </p:nvSpPr>
        <p:spPr>
          <a:xfrm>
            <a:off x="8206900" y="1658671"/>
            <a:ext cx="3759238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한국어 언어의 한계성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새로운 시장 개척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완성도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??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성능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떨어질수도</a:t>
            </a:r>
            <a:endParaRPr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98B1513-FEE7-45EE-9F89-BD43589F16A5}"/>
              </a:ext>
            </a:extLst>
          </p:cNvPr>
          <p:cNvSpPr txBox="1"/>
          <p:nvPr/>
        </p:nvSpPr>
        <p:spPr>
          <a:xfrm>
            <a:off x="8206900" y="4631124"/>
            <a:ext cx="3487808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불리한 제도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편집권 침해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새로운 경쟁사 출현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2708B91-A456-4146-9A6E-64F9998D70E4}"/>
              </a:ext>
            </a:extLst>
          </p:cNvPr>
          <p:cNvSpPr txBox="1"/>
          <p:nvPr/>
        </p:nvSpPr>
        <p:spPr>
          <a:xfrm>
            <a:off x="1302340" y="4557772"/>
            <a:ext cx="3487808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정부의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NLP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기술 사업 지원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최근 유망기술 트랜드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기술의 지속적인 성장 가능성</a:t>
            </a:r>
          </a:p>
        </p:txBody>
      </p:sp>
      <p:sp>
        <p:nvSpPr>
          <p:cNvPr id="129" name="Rectangle 6">
            <a:extLst>
              <a:ext uri="{FF2B5EF4-FFF2-40B4-BE49-F238E27FC236}">
                <a16:creationId xmlns:a16="http://schemas.microsoft.com/office/drawing/2014/main" id="{4A1FD828-9227-4472-AD35-870E3625B875}"/>
              </a:ext>
            </a:extLst>
          </p:cNvPr>
          <p:cNvSpPr/>
          <p:nvPr/>
        </p:nvSpPr>
        <p:spPr>
          <a:xfrm rot="5400000">
            <a:off x="9335670" y="2218425"/>
            <a:ext cx="413653" cy="3462768"/>
          </a:xfrm>
          <a:prstGeom prst="rect">
            <a:avLst/>
          </a:prstGeom>
          <a:solidFill>
            <a:srgbClr val="87ADD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30" name="Rectangle 6">
            <a:extLst>
              <a:ext uri="{FF2B5EF4-FFF2-40B4-BE49-F238E27FC236}">
                <a16:creationId xmlns:a16="http://schemas.microsoft.com/office/drawing/2014/main" id="{7A8EF0DD-77F3-4815-9DAF-0D3C814C2EC3}"/>
              </a:ext>
            </a:extLst>
          </p:cNvPr>
          <p:cNvSpPr/>
          <p:nvPr/>
        </p:nvSpPr>
        <p:spPr>
          <a:xfrm rot="5400000">
            <a:off x="2442676" y="2214901"/>
            <a:ext cx="413653" cy="3462768"/>
          </a:xfrm>
          <a:prstGeom prst="rect">
            <a:avLst/>
          </a:prstGeom>
          <a:solidFill>
            <a:srgbClr val="87ADD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31" name="Rectangle 6">
            <a:extLst>
              <a:ext uri="{FF2B5EF4-FFF2-40B4-BE49-F238E27FC236}">
                <a16:creationId xmlns:a16="http://schemas.microsoft.com/office/drawing/2014/main" id="{E84F9696-C1C6-4F76-821C-7C1030D4FC3E}"/>
              </a:ext>
            </a:extLst>
          </p:cNvPr>
          <p:cNvSpPr/>
          <p:nvPr/>
        </p:nvSpPr>
        <p:spPr>
          <a:xfrm rot="5400000">
            <a:off x="2453132" y="1730967"/>
            <a:ext cx="413653" cy="3462768"/>
          </a:xfrm>
          <a:prstGeom prst="rect">
            <a:avLst/>
          </a:prstGeom>
          <a:solidFill>
            <a:srgbClr val="87ADD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7971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4822800"/>
            <a:ext cx="12192000" cy="768084"/>
          </a:xfrm>
        </p:spPr>
        <p:txBody>
          <a:bodyPr/>
          <a:lstStyle/>
          <a:p>
            <a:r>
              <a:rPr lang="en-US" altLang="ko-KR" sz="66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</a:t>
            </a:r>
            <a:r>
              <a:rPr lang="ko-KR" altLang="en-US" sz="66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제품 수익 모델</a:t>
            </a:r>
            <a:endParaRPr lang="ko-KR" altLang="en-US" sz="66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3807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4822800"/>
            <a:ext cx="12192000" cy="768084"/>
          </a:xfrm>
        </p:spPr>
        <p:txBody>
          <a:bodyPr/>
          <a:lstStyle/>
          <a:p>
            <a:r>
              <a:rPr lang="en-US" altLang="ko-KR" sz="66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r>
              <a:rPr lang="en-US" altLang="ko-KR" sz="66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ko-KR" altLang="en-US" sz="66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사업개발 계획서</a:t>
            </a:r>
            <a:endParaRPr lang="ko-KR" altLang="en-US" sz="66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0914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4822800"/>
            <a:ext cx="12192000" cy="768084"/>
          </a:xfrm>
        </p:spPr>
        <p:txBody>
          <a:bodyPr/>
          <a:lstStyle/>
          <a:p>
            <a:r>
              <a:rPr lang="en-US" altLang="ko-KR" sz="66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</a:t>
            </a:r>
            <a:r>
              <a:rPr lang="ko-KR" altLang="en-US" sz="66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향후 관리 및 계획</a:t>
            </a:r>
            <a:endParaRPr lang="ko-KR" altLang="en-US" sz="66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55981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향후 관리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28748" y="2699173"/>
            <a:ext cx="2201333" cy="1185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좀 더 많은 텍스트</a:t>
            </a:r>
          </a:p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 헤드라인을 만들어  </a:t>
            </a:r>
          </a:p>
          <a:p>
            <a:pPr>
              <a:defRPr/>
            </a:pPr>
            <a:r>
              <a:rPr lang="ko-KR" altLang="en-US"/>
              <a:t>  내는 것에 더 해 책   </a:t>
            </a:r>
          </a:p>
          <a:p>
            <a:pPr>
              <a:defRPr/>
            </a:pPr>
            <a:r>
              <a:rPr lang="ko-KR" altLang="en-US"/>
              <a:t>  요약기 개발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11208" y="2730499"/>
            <a:ext cx="2169583" cy="1734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좀 더 정확한 요약</a:t>
            </a:r>
          </a:p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현재 나와 있는</a:t>
            </a:r>
          </a:p>
          <a:p>
            <a:pPr>
              <a:defRPr/>
            </a:pPr>
            <a:r>
              <a:rPr lang="ko-KR" altLang="en-US"/>
              <a:t>  추출적 요약기</a:t>
            </a:r>
          </a:p>
          <a:p>
            <a:pPr>
              <a:defRPr/>
            </a:pPr>
            <a:r>
              <a:rPr lang="ko-KR" altLang="en-US"/>
              <a:t> 보다는 훨씬 더</a:t>
            </a:r>
          </a:p>
          <a:p>
            <a:pPr>
              <a:defRPr/>
            </a:pPr>
            <a:r>
              <a:rPr lang="ko-KR" altLang="en-US"/>
              <a:t> 뛰어난 추상적</a:t>
            </a:r>
          </a:p>
          <a:p>
            <a:pPr>
              <a:defRPr/>
            </a:pPr>
            <a:r>
              <a:rPr lang="ko-KR" altLang="en-US"/>
              <a:t> 요약기 개발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741832" y="2730499"/>
            <a:ext cx="2254249" cy="2015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문어체에서 구어체</a:t>
            </a:r>
          </a:p>
          <a:p>
            <a:pPr>
              <a:defRPr/>
            </a:pPr>
            <a:r>
              <a:rPr lang="en-US" altLang="ko-KR" b="0"/>
              <a:t>-</a:t>
            </a:r>
            <a:r>
              <a:rPr lang="ko-KR" altLang="en-US" b="0"/>
              <a:t> 문어체에 국한 되어</a:t>
            </a:r>
          </a:p>
          <a:p>
            <a:pPr>
              <a:defRPr/>
            </a:pPr>
            <a:r>
              <a:rPr lang="ko-KR" altLang="en-US" b="0"/>
              <a:t> 있는 것이 아니라</a:t>
            </a:r>
          </a:p>
          <a:p>
            <a:pPr>
              <a:defRPr/>
            </a:pPr>
            <a:r>
              <a:rPr lang="ko-KR" altLang="en-US" b="0"/>
              <a:t> </a:t>
            </a:r>
            <a:r>
              <a:rPr lang="en-US" altLang="ko-KR" b="0"/>
              <a:t>STT</a:t>
            </a:r>
            <a:r>
              <a:rPr lang="ko-KR" altLang="en-US" b="0"/>
              <a:t>를 활용해</a:t>
            </a:r>
          </a:p>
          <a:p>
            <a:pPr>
              <a:defRPr/>
            </a:pPr>
            <a:r>
              <a:rPr lang="ko-KR" altLang="en-US" b="0"/>
              <a:t> 강의</a:t>
            </a:r>
            <a:r>
              <a:rPr lang="en-US" altLang="ko-KR" b="0"/>
              <a:t>,</a:t>
            </a:r>
            <a:r>
              <a:rPr lang="ko-KR" altLang="en-US" b="0"/>
              <a:t>강연</a:t>
            </a:r>
            <a:r>
              <a:rPr lang="en-US" altLang="ko-KR" b="0"/>
              <a:t>,</a:t>
            </a:r>
            <a:r>
              <a:rPr lang="ko-KR" altLang="en-US" b="0"/>
              <a:t>회의록등</a:t>
            </a:r>
          </a:p>
          <a:p>
            <a:pPr>
              <a:defRPr/>
            </a:pPr>
            <a:r>
              <a:rPr lang="ko-KR" altLang="en-US" b="0"/>
              <a:t> 일상에 필요한 요약</a:t>
            </a:r>
          </a:p>
          <a:p>
            <a:pPr>
              <a:defRPr/>
            </a:pPr>
            <a:r>
              <a:rPr lang="ko-KR" altLang="en-US" b="0"/>
              <a:t> 프로그램 개발</a:t>
            </a:r>
          </a:p>
        </p:txBody>
      </p:sp>
      <p:sp>
        <p:nvSpPr>
          <p:cNvPr id="14" name="Oval 6"/>
          <p:cNvSpPr/>
          <p:nvPr/>
        </p:nvSpPr>
        <p:spPr>
          <a:xfrm>
            <a:off x="4093169" y="2616703"/>
            <a:ext cx="812297" cy="812297"/>
          </a:xfrm>
          <a:prstGeom prst="ellipse">
            <a:avLst/>
          </a:prstGeom>
          <a:noFill/>
          <a:ln w="50800" cap="flat" cmpd="sng" algn="ctr">
            <a:solidFill>
              <a:srgbClr val="2B8FED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marR="0" lvl="0" indent="0" algn="ctr" defTabSz="121917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2400" b="0" i="0" u="none" strike="noStrike" kern="1200" cap="none" spc="0" normalizeH="0" baseline="0">
              <a:solidFill>
                <a:srgbClr val="FFFFFF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5" name="Donut 24"/>
          <p:cNvSpPr/>
          <p:nvPr/>
        </p:nvSpPr>
        <p:spPr>
          <a:xfrm>
            <a:off x="4270417" y="2792086"/>
            <a:ext cx="457799" cy="46152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rgbClr val="2B8FED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marR="0" lvl="0" indent="0" algn="ctr" defTabSz="121917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2400" b="0" i="0" u="none" strike="noStrike" kern="1200" cap="none" spc="0" normalizeH="0" baseline="0">
              <a:solidFill>
                <a:srgbClr val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6" name="Rectangle 9"/>
          <p:cNvSpPr/>
          <p:nvPr/>
        </p:nvSpPr>
        <p:spPr>
          <a:xfrm>
            <a:off x="7812665" y="2832279"/>
            <a:ext cx="389741" cy="36483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rgbClr val="2B8FED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marR="0" lvl="0" indent="0" algn="ctr" defTabSz="121917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2400" b="0" i="0" u="none" strike="noStrike" kern="1200" cap="none" spc="0" normalizeH="0" baseline="0">
              <a:solidFill>
                <a:srgbClr val="FFFFFF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7" name="Oval 11"/>
          <p:cNvSpPr/>
          <p:nvPr/>
        </p:nvSpPr>
        <p:spPr>
          <a:xfrm>
            <a:off x="7584295" y="2616703"/>
            <a:ext cx="812297" cy="812297"/>
          </a:xfrm>
          <a:prstGeom prst="ellipse">
            <a:avLst/>
          </a:prstGeom>
          <a:noFill/>
          <a:ln w="50800" cap="flat" cmpd="sng" algn="ctr">
            <a:solidFill>
              <a:srgbClr val="2B8FED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marR="0" lvl="0" indent="0" algn="ctr" defTabSz="121917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2400" b="0" i="0" u="none" strike="noStrike" kern="1200" cap="none" spc="0" normalizeH="0" baseline="0">
              <a:solidFill>
                <a:srgbClr val="FFFFFF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8" name="Oval 5"/>
          <p:cNvSpPr/>
          <p:nvPr/>
        </p:nvSpPr>
        <p:spPr>
          <a:xfrm>
            <a:off x="356438" y="2616703"/>
            <a:ext cx="812297" cy="812297"/>
          </a:xfrm>
          <a:prstGeom prst="ellipse">
            <a:avLst/>
          </a:prstGeom>
          <a:noFill/>
          <a:ln w="50800" cap="flat" cmpd="sng" algn="ctr">
            <a:solidFill>
              <a:srgbClr val="2B8FED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marR="0" lvl="0" indent="0" algn="ctr" defTabSz="121917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2400" b="0" i="0" u="none" strike="noStrike" kern="1200" cap="none" spc="0" normalizeH="0" baseline="0">
              <a:solidFill>
                <a:srgbClr val="FFFFFF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9" name="Pie 24"/>
          <p:cNvSpPr/>
          <p:nvPr/>
        </p:nvSpPr>
        <p:spPr>
          <a:xfrm>
            <a:off x="587354" y="2848590"/>
            <a:ext cx="350460" cy="348520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rgbClr val="2B8FED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213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4508011" y="236052"/>
            <a:ext cx="7440149" cy="76808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1219170"/>
            <a:r>
              <a:rPr lang="ko-KR" altLang="en-US" sz="4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목차</a:t>
            </a:r>
            <a:endParaRPr lang="en-US" sz="48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F33313D-4719-4267-AC54-156131877478}"/>
              </a:ext>
            </a:extLst>
          </p:cNvPr>
          <p:cNvGrpSpPr/>
          <p:nvPr/>
        </p:nvGrpSpPr>
        <p:grpSpPr>
          <a:xfrm>
            <a:off x="4508011" y="1067878"/>
            <a:ext cx="7546154" cy="5682497"/>
            <a:chOff x="4360691" y="1514692"/>
            <a:chExt cx="7831311" cy="5828715"/>
          </a:xfrm>
        </p:grpSpPr>
        <p:sp>
          <p:nvSpPr>
            <p:cNvPr id="26" name="Round Same Side Corner Rectangle 25"/>
            <p:cNvSpPr/>
            <p:nvPr/>
          </p:nvSpPr>
          <p:spPr>
            <a:xfrm rot="16200000">
              <a:off x="8239567" y="-1717743"/>
              <a:ext cx="720000" cy="71848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/>
              <a:endParaRPr lang="ko-KR" altLang="en-US" sz="240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5089395" y="1562691"/>
              <a:ext cx="624000" cy="62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/>
              <a:endParaRPr lang="ko-KR" altLang="en-US" sz="240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TextBox 8"/>
            <p:cNvSpPr txBox="1"/>
            <p:nvPr/>
          </p:nvSpPr>
          <p:spPr>
            <a:xfrm>
              <a:off x="5137541" y="1634839"/>
              <a:ext cx="560959" cy="4735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/>
              <a:r>
                <a:rPr lang="en-US" altLang="ko-KR" sz="2400" b="1" dirty="0">
                  <a:solidFill>
                    <a:srgbClr val="26A1E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01</a:t>
              </a:r>
              <a:endParaRPr lang="ko-KR" altLang="en-US" sz="2400" b="1" dirty="0">
                <a:solidFill>
                  <a:srgbClr val="26A1E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23" name="Round Same Side Corner Rectangle 22"/>
            <p:cNvSpPr/>
            <p:nvPr/>
          </p:nvSpPr>
          <p:spPr>
            <a:xfrm rot="16200000">
              <a:off x="8306383" y="-747779"/>
              <a:ext cx="720000" cy="697619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/>
              <a:endParaRPr lang="ko-KR" altLang="en-US" sz="240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5293824" y="2428317"/>
              <a:ext cx="624000" cy="62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/>
              <a:endParaRPr lang="ko-KR" altLang="en-US" sz="240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TextBox 12"/>
            <p:cNvSpPr txBox="1"/>
            <p:nvPr/>
          </p:nvSpPr>
          <p:spPr>
            <a:xfrm>
              <a:off x="5344169" y="2462815"/>
              <a:ext cx="560959" cy="4735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/>
              <a:r>
                <a:rPr lang="en-US" altLang="ko-KR" sz="2400" b="1" dirty="0">
                  <a:solidFill>
                    <a:srgbClr val="26A1E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02</a:t>
              </a:r>
              <a:endParaRPr lang="ko-KR" altLang="en-US" sz="2400" b="1" dirty="0">
                <a:solidFill>
                  <a:srgbClr val="26A1E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20" name="Round Same Side Corner Rectangle 19"/>
            <p:cNvSpPr/>
            <p:nvPr/>
          </p:nvSpPr>
          <p:spPr>
            <a:xfrm rot="16200000">
              <a:off x="8370768" y="177324"/>
              <a:ext cx="720000" cy="684742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/>
              <a:endParaRPr lang="ko-KR" altLang="en-US" sz="240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5404621" y="3288008"/>
              <a:ext cx="624000" cy="62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/>
              <a:endParaRPr lang="ko-KR" altLang="en-US" sz="240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TextBox 16"/>
            <p:cNvSpPr txBox="1"/>
            <p:nvPr/>
          </p:nvSpPr>
          <p:spPr>
            <a:xfrm>
              <a:off x="5456282" y="3369176"/>
              <a:ext cx="560959" cy="4735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/>
              <a:r>
                <a:rPr lang="en-US" altLang="ko-KR" sz="2400" b="1" dirty="0">
                  <a:solidFill>
                    <a:srgbClr val="26A1E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03</a:t>
              </a:r>
              <a:endParaRPr lang="ko-KR" altLang="en-US" sz="2400" b="1" dirty="0">
                <a:solidFill>
                  <a:srgbClr val="26A1E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17" name="Round Same Side Corner Rectangle 16"/>
            <p:cNvSpPr/>
            <p:nvPr/>
          </p:nvSpPr>
          <p:spPr>
            <a:xfrm rot="16200000">
              <a:off x="8255942" y="1748086"/>
              <a:ext cx="720000" cy="715211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/>
              <a:endParaRPr lang="ko-KR" altLang="en-US" sz="24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5178287" y="5012144"/>
              <a:ext cx="624000" cy="62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/>
              <a:endParaRPr lang="ko-KR" altLang="en-US" sz="240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TextBox 20"/>
            <p:cNvSpPr txBox="1"/>
            <p:nvPr/>
          </p:nvSpPr>
          <p:spPr>
            <a:xfrm>
              <a:off x="5226433" y="5074584"/>
              <a:ext cx="560959" cy="4735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/>
              <a:r>
                <a:rPr lang="en-US" altLang="ko-KR" sz="2400" b="1" dirty="0">
                  <a:solidFill>
                    <a:srgbClr val="26A1E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05</a:t>
              </a:r>
              <a:endParaRPr lang="ko-KR" altLang="en-US" sz="2400" b="1" dirty="0">
                <a:solidFill>
                  <a:srgbClr val="26A1E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14" name="Round Same Side Corner Rectangle 13"/>
            <p:cNvSpPr/>
            <p:nvPr/>
          </p:nvSpPr>
          <p:spPr>
            <a:xfrm rot="16200000">
              <a:off x="8090011" y="2431804"/>
              <a:ext cx="720000" cy="748398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/>
              <a:endParaRPr lang="ko-KR" altLang="en-US" sz="240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825540" y="5856347"/>
              <a:ext cx="624000" cy="62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/>
              <a:endParaRPr lang="ko-KR" altLang="en-US" sz="240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24"/>
            <p:cNvSpPr txBox="1"/>
            <p:nvPr/>
          </p:nvSpPr>
          <p:spPr>
            <a:xfrm>
              <a:off x="4873686" y="5930526"/>
              <a:ext cx="560959" cy="4735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/>
              <a:r>
                <a:rPr lang="en-US" altLang="ko-KR" sz="2400" b="1" dirty="0">
                  <a:solidFill>
                    <a:srgbClr val="26A1E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06</a:t>
              </a:r>
              <a:endParaRPr lang="ko-KR" altLang="en-US" sz="2400" b="1" dirty="0">
                <a:solidFill>
                  <a:srgbClr val="26A1E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9" name="TextBox 25"/>
            <p:cNvSpPr txBox="1"/>
            <p:nvPr/>
          </p:nvSpPr>
          <p:spPr bwMode="auto">
            <a:xfrm>
              <a:off x="5826031" y="1739736"/>
              <a:ext cx="5514322" cy="347265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/>
              <a:endParaRPr lang="ko-KR" altLang="en-US" sz="16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29" name="TextBox 26">
              <a:extLst>
                <a:ext uri="{FF2B5EF4-FFF2-40B4-BE49-F238E27FC236}">
                  <a16:creationId xmlns:a16="http://schemas.microsoft.com/office/drawing/2014/main" id="{CD633F3F-7AD2-4C99-A6C2-D0C6B37F860F}"/>
                </a:ext>
              </a:extLst>
            </p:cNvPr>
            <p:cNvSpPr txBox="1"/>
            <p:nvPr/>
          </p:nvSpPr>
          <p:spPr bwMode="auto">
            <a:xfrm>
              <a:off x="5802287" y="1643118"/>
              <a:ext cx="5514322" cy="536683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8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서비스</a:t>
              </a:r>
              <a:r>
                <a:rPr kumimoji="0" lang="ko-KR" altLang="en-US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개요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51" name="TextBox 26">
              <a:extLst>
                <a:ext uri="{FF2B5EF4-FFF2-40B4-BE49-F238E27FC236}">
                  <a16:creationId xmlns:a16="http://schemas.microsoft.com/office/drawing/2014/main" id="{894AEB07-368C-44A8-82F0-F7D2E234E0DC}"/>
                </a:ext>
              </a:extLst>
            </p:cNvPr>
            <p:cNvSpPr txBox="1"/>
            <p:nvPr/>
          </p:nvSpPr>
          <p:spPr bwMode="auto">
            <a:xfrm>
              <a:off x="5949270" y="2508744"/>
              <a:ext cx="5514322" cy="536683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개발 배경 및 필요성</a:t>
              </a:r>
            </a:p>
          </p:txBody>
        </p:sp>
        <p:sp>
          <p:nvSpPr>
            <p:cNvPr id="52" name="TextBox 26">
              <a:extLst>
                <a:ext uri="{FF2B5EF4-FFF2-40B4-BE49-F238E27FC236}">
                  <a16:creationId xmlns:a16="http://schemas.microsoft.com/office/drawing/2014/main" id="{EFA57F4D-935F-4ECC-A3AC-1764DA76A9C0}"/>
                </a:ext>
              </a:extLst>
            </p:cNvPr>
            <p:cNvSpPr txBox="1"/>
            <p:nvPr/>
          </p:nvSpPr>
          <p:spPr bwMode="auto">
            <a:xfrm>
              <a:off x="6074280" y="3380111"/>
              <a:ext cx="5514322" cy="536683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서비스</a:t>
              </a:r>
              <a:r>
                <a:rPr kumimoji="0" lang="ko-KR" altLang="en-US" sz="2800" b="1" i="0" u="none" strike="noStrike" kern="1200" cap="none" spc="0" normalizeH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kumimoji="0" lang="ko-KR" altLang="en-US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소개 및 가치 제안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53" name="TextBox 26">
              <a:extLst>
                <a:ext uri="{FF2B5EF4-FFF2-40B4-BE49-F238E27FC236}">
                  <a16:creationId xmlns:a16="http://schemas.microsoft.com/office/drawing/2014/main" id="{3EA57C31-B306-40AE-A8F0-069B3D683A25}"/>
                </a:ext>
              </a:extLst>
            </p:cNvPr>
            <p:cNvSpPr txBox="1"/>
            <p:nvPr/>
          </p:nvSpPr>
          <p:spPr bwMode="auto">
            <a:xfrm>
              <a:off x="5842406" y="5049380"/>
              <a:ext cx="5514322" cy="536683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제품 수익 모델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54" name="TextBox 26">
              <a:extLst>
                <a:ext uri="{FF2B5EF4-FFF2-40B4-BE49-F238E27FC236}">
                  <a16:creationId xmlns:a16="http://schemas.microsoft.com/office/drawing/2014/main" id="{713E2DD5-1ACE-4FF0-9580-68FC244792E9}"/>
                </a:ext>
              </a:extLst>
            </p:cNvPr>
            <p:cNvSpPr txBox="1"/>
            <p:nvPr/>
          </p:nvSpPr>
          <p:spPr bwMode="auto">
            <a:xfrm>
              <a:off x="5641153" y="5861882"/>
              <a:ext cx="5514322" cy="536683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사업개발 계획서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30" name="Round Same Side Corner Rectangle 19">
              <a:extLst>
                <a:ext uri="{FF2B5EF4-FFF2-40B4-BE49-F238E27FC236}">
                  <a16:creationId xmlns:a16="http://schemas.microsoft.com/office/drawing/2014/main" id="{FF99C939-987A-4CEF-8E88-CEB9C6D064D0}"/>
                </a:ext>
              </a:extLst>
            </p:cNvPr>
            <p:cNvSpPr/>
            <p:nvPr/>
          </p:nvSpPr>
          <p:spPr>
            <a:xfrm rot="16200000">
              <a:off x="8306383" y="966392"/>
              <a:ext cx="720000" cy="697619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/>
              <a:endParaRPr lang="ko-KR" altLang="en-US" sz="240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Oval 26">
              <a:extLst>
                <a:ext uri="{FF2B5EF4-FFF2-40B4-BE49-F238E27FC236}">
                  <a16:creationId xmlns:a16="http://schemas.microsoft.com/office/drawing/2014/main" id="{B91B674A-7A03-4F34-8BAF-452B7B350E09}"/>
                </a:ext>
              </a:extLst>
            </p:cNvPr>
            <p:cNvSpPr/>
            <p:nvPr/>
          </p:nvSpPr>
          <p:spPr>
            <a:xfrm>
              <a:off x="5285455" y="4161659"/>
              <a:ext cx="624000" cy="62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/>
              <a:endParaRPr lang="ko-KR" altLang="en-US" sz="240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16">
              <a:extLst>
                <a:ext uri="{FF2B5EF4-FFF2-40B4-BE49-F238E27FC236}">
                  <a16:creationId xmlns:a16="http://schemas.microsoft.com/office/drawing/2014/main" id="{E365BD8E-C6DA-49AD-A924-EBF7849A5E83}"/>
                </a:ext>
              </a:extLst>
            </p:cNvPr>
            <p:cNvSpPr txBox="1"/>
            <p:nvPr/>
          </p:nvSpPr>
          <p:spPr>
            <a:xfrm>
              <a:off x="5340164" y="4236601"/>
              <a:ext cx="560959" cy="4735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/>
              <a:r>
                <a:rPr lang="en-US" altLang="ko-KR" sz="2400" b="1" dirty="0">
                  <a:solidFill>
                    <a:srgbClr val="26A1E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04</a:t>
              </a:r>
              <a:endParaRPr lang="ko-KR" altLang="en-US" sz="2400" b="1" dirty="0">
                <a:solidFill>
                  <a:srgbClr val="26A1E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34" name="TextBox 26">
              <a:extLst>
                <a:ext uri="{FF2B5EF4-FFF2-40B4-BE49-F238E27FC236}">
                  <a16:creationId xmlns:a16="http://schemas.microsoft.com/office/drawing/2014/main" id="{94653B61-D07A-4B34-9C31-A1E757E97016}"/>
                </a:ext>
              </a:extLst>
            </p:cNvPr>
            <p:cNvSpPr txBox="1"/>
            <p:nvPr/>
          </p:nvSpPr>
          <p:spPr bwMode="auto">
            <a:xfrm>
              <a:off x="5994450" y="4218174"/>
              <a:ext cx="5514322" cy="536683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8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시장규모 분석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35" name="Round Same Side Corner Rectangle 13"/>
            <p:cNvSpPr/>
            <p:nvPr/>
          </p:nvSpPr>
          <p:spPr>
            <a:xfrm rot="16200000">
              <a:off x="7916347" y="3067751"/>
              <a:ext cx="720000" cy="78313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/>
              <a:endParaRPr lang="ko-KR" altLang="en-US" sz="240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TextBox 24"/>
            <p:cNvSpPr txBox="1"/>
            <p:nvPr/>
          </p:nvSpPr>
          <p:spPr>
            <a:xfrm>
              <a:off x="4526357" y="6740135"/>
              <a:ext cx="586993" cy="473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/>
              <a:r>
                <a:rPr lang="en-US" altLang="ko-KR" sz="2400" b="1" dirty="0">
                  <a:solidFill>
                    <a:srgbClr val="26A1E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06</a:t>
              </a:r>
              <a:endParaRPr lang="ko-KR" altLang="en-US" sz="2400" b="1" dirty="0">
                <a:solidFill>
                  <a:srgbClr val="26A1E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37" name="TextBox 26">
              <a:extLst>
                <a:ext uri="{FF2B5EF4-FFF2-40B4-BE49-F238E27FC236}">
                  <a16:creationId xmlns:a16="http://schemas.microsoft.com/office/drawing/2014/main" id="{713E2DD5-1ACE-4FF0-9580-68FC244792E9}"/>
                </a:ext>
              </a:extLst>
            </p:cNvPr>
            <p:cNvSpPr txBox="1"/>
            <p:nvPr/>
          </p:nvSpPr>
          <p:spPr bwMode="auto">
            <a:xfrm>
              <a:off x="5293824" y="6671491"/>
              <a:ext cx="5770238" cy="536683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향후 관리 및 계획서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39" name="Oval 14"/>
            <p:cNvSpPr/>
            <p:nvPr/>
          </p:nvSpPr>
          <p:spPr>
            <a:xfrm>
              <a:off x="4465395" y="6671491"/>
              <a:ext cx="624000" cy="62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/>
              <a:endParaRPr lang="ko-KR" altLang="en-US" sz="240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TextBox 24"/>
            <p:cNvSpPr txBox="1"/>
            <p:nvPr/>
          </p:nvSpPr>
          <p:spPr>
            <a:xfrm>
              <a:off x="4496914" y="6743686"/>
              <a:ext cx="560959" cy="4735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/>
              <a:r>
                <a:rPr lang="en-US" altLang="ko-KR" sz="2400" b="1" dirty="0" smtClean="0">
                  <a:solidFill>
                    <a:srgbClr val="26A1E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07</a:t>
              </a:r>
              <a:endParaRPr lang="ko-KR" altLang="en-US" sz="2400" b="1" dirty="0">
                <a:solidFill>
                  <a:srgbClr val="26A1E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34CC8BE8-A2D9-4679-9AB1-B42C0EE9F3D8}"/>
              </a:ext>
            </a:extLst>
          </p:cNvPr>
          <p:cNvSpPr txBox="1">
            <a:spLocks/>
          </p:cNvSpPr>
          <p:nvPr/>
        </p:nvSpPr>
        <p:spPr>
          <a:xfrm>
            <a:off x="308550" y="145236"/>
            <a:ext cx="4951908" cy="922642"/>
          </a:xfrm>
          <a:prstGeom prst="rect">
            <a:avLst/>
          </a:prstGeom>
        </p:spPr>
        <p:txBody>
          <a:bodyPr anchor="ctr"/>
          <a:lstStyle>
            <a:lvl1pPr marL="0" indent="0" algn="l" defTabSz="1219170" rtl="0" eaLnBrk="1" latinLnBrk="1" hangingPunct="1">
              <a:spcBef>
                <a:spcPct val="20000"/>
              </a:spcBef>
              <a:buFont typeface="Arial" pitchFamily="34" charset="0"/>
              <a:buNone/>
              <a:defRPr sz="1867" b="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990575" indent="-380990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MUD Team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Meeting Using </a:t>
            </a:r>
            <a:r>
              <a:rPr lang="en-US" altLang="ko-KR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DeepLearning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0"/>
              </a:spcBef>
              <a:defRPr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857430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4525089"/>
            <a:ext cx="12192000" cy="768084"/>
          </a:xfrm>
        </p:spPr>
        <p:txBody>
          <a:bodyPr/>
          <a:lstStyle/>
          <a:p>
            <a:r>
              <a:rPr lang="en-US" altLang="ko-KR" sz="66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SUMEET</a:t>
            </a:r>
            <a:endParaRPr lang="ko-KR" altLang="en-US" sz="66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97" y="5464711"/>
            <a:ext cx="12192000" cy="384043"/>
          </a:xfrm>
        </p:spPr>
        <p:txBody>
          <a:bodyPr/>
          <a:lstStyle/>
          <a:p>
            <a:pPr lvl="0"/>
            <a:r>
              <a:rPr lang="en-US" altLang="ko-KR" dirty="0"/>
              <a:t>AI</a:t>
            </a:r>
            <a:r>
              <a:rPr lang="ko-KR" altLang="en-US" dirty="0"/>
              <a:t> </a:t>
            </a:r>
            <a:r>
              <a:rPr lang="en-US" altLang="ko-KR" dirty="0"/>
              <a:t>summary</a:t>
            </a:r>
            <a:r>
              <a:rPr lang="ko-KR" altLang="en-US" dirty="0"/>
              <a:t> </a:t>
            </a:r>
            <a:r>
              <a:rPr lang="en-US" altLang="ko-KR" dirty="0"/>
              <a:t>meeting</a:t>
            </a:r>
            <a:r>
              <a:rPr lang="ko-KR" altLang="en-US" dirty="0"/>
              <a:t> </a:t>
            </a:r>
            <a:r>
              <a:rPr lang="en-US" altLang="ko-KR" dirty="0"/>
              <a:t>assistant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08550" y="1695627"/>
            <a:ext cx="6406818" cy="1216622"/>
            <a:chOff x="3017860" y="4376707"/>
            <a:chExt cx="1654564" cy="853155"/>
          </a:xfrm>
        </p:grpSpPr>
        <p:sp>
          <p:nvSpPr>
            <p:cNvPr id="5" name="TextBox 4"/>
            <p:cNvSpPr txBox="1"/>
            <p:nvPr/>
          </p:nvSpPr>
          <p:spPr>
            <a:xfrm>
              <a:off x="3017860" y="4819789"/>
              <a:ext cx="1654564" cy="4100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SUMeet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은 인공지능을 통하여 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자동으로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텍스트를 요약하는 기술입니다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.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7860" y="4376707"/>
              <a:ext cx="1648143" cy="2805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인공지능 기반 </a:t>
              </a:r>
              <a:r>
                <a:rPr lang="ko-KR" altLang="en-US" sz="20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자동 </a:t>
              </a:r>
              <a:r>
                <a:rPr lang="ko-KR" altLang="en-US" sz="2000" b="1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요약 </a:t>
              </a:r>
              <a:r>
                <a:rPr lang="ko-KR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서비스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11229A9-5CE1-426C-8C89-7EB8C192AA92}"/>
              </a:ext>
            </a:extLst>
          </p:cNvPr>
          <p:cNvSpPr txBox="1">
            <a:spLocks/>
          </p:cNvSpPr>
          <p:nvPr/>
        </p:nvSpPr>
        <p:spPr>
          <a:xfrm>
            <a:off x="308550" y="145236"/>
            <a:ext cx="4951908" cy="922642"/>
          </a:xfrm>
          <a:prstGeom prst="rect">
            <a:avLst/>
          </a:prstGeom>
        </p:spPr>
        <p:txBody>
          <a:bodyPr anchor="ctr"/>
          <a:lstStyle>
            <a:lvl1pPr marL="0" indent="0" algn="l" defTabSz="1219170" rtl="0" eaLnBrk="1" latinLnBrk="1" hangingPunct="1">
              <a:spcBef>
                <a:spcPct val="20000"/>
              </a:spcBef>
              <a:buFont typeface="Arial" pitchFamily="34" charset="0"/>
              <a:buNone/>
              <a:defRPr sz="1867" b="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990575" indent="-380990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MUD Team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Meeting Using </a:t>
            </a:r>
            <a:r>
              <a:rPr lang="en-US" altLang="ko-KR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DeepLearning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0"/>
              </a:spcBef>
              <a:defRPr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4822800"/>
            <a:ext cx="12192000" cy="768084"/>
          </a:xfrm>
        </p:spPr>
        <p:txBody>
          <a:bodyPr/>
          <a:lstStyle/>
          <a:p>
            <a:r>
              <a:rPr lang="en-US" altLang="ko-KR" sz="66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66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ko-KR" altLang="en-US" sz="66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 배경 및 필요성</a:t>
            </a:r>
            <a:endParaRPr lang="ko-KR" altLang="en-US" sz="66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8329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5740" y="4906856"/>
            <a:ext cx="5890260" cy="16230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09501" y="1439333"/>
            <a:ext cx="4899659" cy="32266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1440" y="1428750"/>
            <a:ext cx="6004560" cy="32232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83916" y="5037667"/>
            <a:ext cx="2995082" cy="361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요약을 </a:t>
            </a:r>
            <a:r>
              <a:rPr lang="en-US" altLang="ko-KR"/>
              <a:t>AI</a:t>
            </a:r>
            <a:r>
              <a:rPr lang="ko-KR" altLang="en-US"/>
              <a:t>를 이용해 한다면</a:t>
            </a:r>
            <a:r>
              <a:rPr lang="en-US" altLang="ko-KR"/>
              <a:t>?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240838"/>
            <a:ext cx="12192000" cy="768085"/>
          </a:xfrm>
        </p:spPr>
        <p:txBody>
          <a:bodyPr/>
          <a:lstStyle/>
          <a:p>
            <a:r>
              <a:rPr lang="ko-KR" altLang="en-US" sz="4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배경 및 필요성</a:t>
            </a:r>
            <a:endParaRPr lang="en-US" sz="4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688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4822800"/>
            <a:ext cx="12192000" cy="768084"/>
          </a:xfrm>
        </p:spPr>
        <p:txBody>
          <a:bodyPr/>
          <a:lstStyle/>
          <a:p>
            <a:r>
              <a:rPr lang="en-US" altLang="ko-KR" sz="66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altLang="ko-KR" sz="66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ko-KR" altLang="en-US" sz="66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서비스 소개 및</a:t>
            </a:r>
            <a:r>
              <a:rPr lang="ko-KR" altLang="en-US" sz="66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가치 제안</a:t>
            </a:r>
            <a:endParaRPr lang="ko-KR" altLang="en-US" sz="66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7874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240838"/>
            <a:ext cx="12192000" cy="768085"/>
          </a:xfrm>
        </p:spPr>
        <p:txBody>
          <a:bodyPr/>
          <a:lstStyle/>
          <a:p>
            <a:r>
              <a:rPr lang="ko-KR" altLang="en-US" sz="4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가치 제안</a:t>
            </a:r>
            <a:endParaRPr lang="en-US" sz="4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2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4822800"/>
            <a:ext cx="12192000" cy="768084"/>
          </a:xfrm>
        </p:spPr>
        <p:txBody>
          <a:bodyPr/>
          <a:lstStyle/>
          <a:p>
            <a:r>
              <a:rPr lang="en-US" altLang="ko-KR" sz="66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66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ko-KR" altLang="en-US" sz="66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시장 분석</a:t>
            </a:r>
          </a:p>
        </p:txBody>
      </p:sp>
    </p:spTree>
    <p:extLst>
      <p:ext uri="{BB962C8B-B14F-4D97-AF65-F5344CB8AC3E}">
        <p14:creationId xmlns:p14="http://schemas.microsoft.com/office/powerpoint/2010/main" val="2147099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4031"/>
            <a:ext cx="12192000" cy="718949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시장 현황 및 전망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A7890EF-07A2-4AFB-9226-090519A835A4}"/>
              </a:ext>
            </a:extLst>
          </p:cNvPr>
          <p:cNvGrpSpPr/>
          <p:nvPr/>
        </p:nvGrpSpPr>
        <p:grpSpPr>
          <a:xfrm>
            <a:off x="964584" y="1422067"/>
            <a:ext cx="4892106" cy="4840132"/>
            <a:chOff x="696026" y="1262317"/>
            <a:chExt cx="5208589" cy="515325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322E2FC-BCBE-4442-A2C4-696AD2AD6BD7}"/>
                </a:ext>
              </a:extLst>
            </p:cNvPr>
            <p:cNvGrpSpPr/>
            <p:nvPr/>
          </p:nvGrpSpPr>
          <p:grpSpPr>
            <a:xfrm>
              <a:off x="696026" y="1262317"/>
              <a:ext cx="4899600" cy="734140"/>
              <a:chOff x="426668" y="1275145"/>
              <a:chExt cx="4899600" cy="734140"/>
            </a:xfrm>
          </p:grpSpPr>
          <p:sp>
            <p:nvSpPr>
              <p:cNvPr id="12" name="Text Placeholder 1">
                <a:extLst>
                  <a:ext uri="{FF2B5EF4-FFF2-40B4-BE49-F238E27FC236}">
                    <a16:creationId xmlns:a16="http://schemas.microsoft.com/office/drawing/2014/main" id="{7ACE5FB8-BE57-4EB6-8842-EA39F830FE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8127" y="1275145"/>
                <a:ext cx="4768141" cy="734140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121917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48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n-ea"/>
                    <a:cs typeface="Arial" pitchFamily="34" charset="0"/>
                  </a:defRPr>
                </a:lvl1pPr>
                <a:lvl2pPr marL="990575" indent="-380990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24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세계 </a:t>
                </a:r>
                <a:r>
                  <a:rPr lang="en-US" altLang="ko-KR" sz="24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NLP</a:t>
                </a:r>
                <a:r>
                  <a:rPr lang="ko-KR" altLang="en-US" sz="24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기술 시장 규모</a:t>
                </a:r>
                <a:r>
                  <a:rPr lang="en-US" altLang="ko-KR" sz="24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(2025)</a:t>
                </a:r>
                <a:endParaRPr lang="ko-KR" altLang="en-US" sz="44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3" name="Rectangle 5">
                <a:extLst>
                  <a:ext uri="{FF2B5EF4-FFF2-40B4-BE49-F238E27FC236}">
                    <a16:creationId xmlns:a16="http://schemas.microsoft.com/office/drawing/2014/main" id="{68160611-70D8-45B3-82C4-3209AA0834AA}"/>
                  </a:ext>
                </a:extLst>
              </p:cNvPr>
              <p:cNvSpPr/>
              <p:nvPr/>
            </p:nvSpPr>
            <p:spPr>
              <a:xfrm>
                <a:off x="426668" y="1407700"/>
                <a:ext cx="97872" cy="480565"/>
              </a:xfrm>
              <a:prstGeom prst="rect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2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7DE9A0D-58C7-4F90-A0B4-32F9AA952E30}"/>
                </a:ext>
              </a:extLst>
            </p:cNvPr>
            <p:cNvGrpSpPr/>
            <p:nvPr/>
          </p:nvGrpSpPr>
          <p:grpSpPr>
            <a:xfrm>
              <a:off x="1187116" y="2264262"/>
              <a:ext cx="4429078" cy="2963086"/>
              <a:chOff x="1187116" y="2264262"/>
              <a:chExt cx="4429078" cy="2963086"/>
            </a:xfrm>
          </p:grpSpPr>
          <p:pic>
            <p:nvPicPr>
              <p:cNvPr id="14" name="Google Shape;55;p13">
                <a:extLst>
                  <a:ext uri="{FF2B5EF4-FFF2-40B4-BE49-F238E27FC236}">
                    <a16:creationId xmlns:a16="http://schemas.microsoft.com/office/drawing/2014/main" id="{8062D896-1A72-449F-B2BF-BFA51979D661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87116" y="2264262"/>
                <a:ext cx="3995761" cy="2679404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</p:pic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FCC0E5E-26A6-4FCC-9B0A-862491E99A6B}"/>
                  </a:ext>
                </a:extLst>
              </p:cNvPr>
              <p:cNvSpPr txBox="1"/>
              <p:nvPr/>
            </p:nvSpPr>
            <p:spPr>
              <a:xfrm>
                <a:off x="3251792" y="4957007"/>
                <a:ext cx="2364402" cy="27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286"/>
                <a:r>
                  <a:rPr lang="ko-KR" altLang="en-US" sz="1000" dirty="0">
                    <a:solidFill>
                      <a:prstClr val="black"/>
                    </a:solidFill>
                    <a:cs typeface="Arial" pitchFamily="34" charset="0"/>
                  </a:rPr>
                  <a:t>출처</a:t>
                </a:r>
                <a:r>
                  <a:rPr lang="en-US" altLang="ko-KR" sz="1000" dirty="0">
                    <a:solidFill>
                      <a:prstClr val="black"/>
                    </a:solidFill>
                    <a:cs typeface="Arial" pitchFamily="34" charset="0"/>
                  </a:rPr>
                  <a:t>:  statista.com (2019.7.11)</a:t>
                </a:r>
                <a:endParaRPr lang="en-US" altLang="ko-KR" sz="1050" dirty="0">
                  <a:solidFill>
                    <a:prstClr val="black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123F0F8-52D1-4F9E-ADEA-12042BFA6C9C}"/>
                </a:ext>
              </a:extLst>
            </p:cNvPr>
            <p:cNvGrpSpPr/>
            <p:nvPr/>
          </p:nvGrpSpPr>
          <p:grpSpPr>
            <a:xfrm>
              <a:off x="870022" y="5400588"/>
              <a:ext cx="5034593" cy="1014981"/>
              <a:chOff x="792050" y="5512756"/>
              <a:chExt cx="5034593" cy="1014981"/>
            </a:xfrm>
          </p:grpSpPr>
          <p:sp>
            <p:nvSpPr>
              <p:cNvPr id="31" name="Rectangle 3">
                <a:extLst>
                  <a:ext uri="{FF2B5EF4-FFF2-40B4-BE49-F238E27FC236}">
                    <a16:creationId xmlns:a16="http://schemas.microsoft.com/office/drawing/2014/main" id="{79C2B686-18FE-4A13-AD9D-D3E1990B27B8}"/>
                  </a:ext>
                </a:extLst>
              </p:cNvPr>
              <p:cNvSpPr/>
              <p:nvPr/>
            </p:nvSpPr>
            <p:spPr>
              <a:xfrm rot="18900000">
                <a:off x="1060886" y="5782796"/>
                <a:ext cx="364559" cy="292846"/>
              </a:xfrm>
              <a:custGeom>
                <a:avLst/>
                <a:gdLst/>
                <a:ahLst/>
                <a:cxnLst/>
                <a:rect l="l" t="t" r="r" b="b"/>
                <a:pathLst>
                  <a:path w="5420988" h="4354613">
                    <a:moveTo>
                      <a:pt x="1348767" y="746532"/>
                    </a:moveTo>
                    <a:lnTo>
                      <a:pt x="557008" y="1538292"/>
                    </a:lnTo>
                    <a:lnTo>
                      <a:pt x="242696" y="1223981"/>
                    </a:lnTo>
                    <a:lnTo>
                      <a:pt x="720144" y="746532"/>
                    </a:lnTo>
                    <a:close/>
                    <a:moveTo>
                      <a:pt x="2953020" y="1710427"/>
                    </a:moveTo>
                    <a:lnTo>
                      <a:pt x="1841912" y="2821534"/>
                    </a:lnTo>
                    <a:lnTo>
                      <a:pt x="1527601" y="2507223"/>
                    </a:lnTo>
                    <a:lnTo>
                      <a:pt x="2507669" y="1527155"/>
                    </a:lnTo>
                    <a:lnTo>
                      <a:pt x="2507669" y="1710427"/>
                    </a:lnTo>
                    <a:close/>
                    <a:moveTo>
                      <a:pt x="2204816" y="746532"/>
                    </a:moveTo>
                    <a:lnTo>
                      <a:pt x="984202" y="1967146"/>
                    </a:lnTo>
                    <a:lnTo>
                      <a:pt x="669891" y="1652835"/>
                    </a:lnTo>
                    <a:lnTo>
                      <a:pt x="1576193" y="746532"/>
                    </a:lnTo>
                    <a:close/>
                    <a:moveTo>
                      <a:pt x="2507669" y="704276"/>
                    </a:moveTo>
                    <a:lnTo>
                      <a:pt x="2507669" y="1299728"/>
                    </a:lnTo>
                    <a:lnTo>
                      <a:pt x="1413057" y="2394340"/>
                    </a:lnTo>
                    <a:lnTo>
                      <a:pt x="1098746" y="2080028"/>
                    </a:lnTo>
                    <a:lnTo>
                      <a:pt x="2474499" y="704276"/>
                    </a:lnTo>
                    <a:close/>
                    <a:moveTo>
                      <a:pt x="3783840" y="1735655"/>
                    </a:moveTo>
                    <a:lnTo>
                      <a:pt x="2270767" y="3248728"/>
                    </a:lnTo>
                    <a:lnTo>
                      <a:pt x="1956456" y="2934416"/>
                    </a:lnTo>
                    <a:lnTo>
                      <a:pt x="3136451" y="1754421"/>
                    </a:lnTo>
                    <a:close/>
                    <a:moveTo>
                      <a:pt x="4496799" y="1714987"/>
                    </a:moveTo>
                    <a:lnTo>
                      <a:pt x="4496799" y="1878748"/>
                    </a:lnTo>
                    <a:lnTo>
                      <a:pt x="2696301" y="3679245"/>
                    </a:lnTo>
                    <a:lnTo>
                      <a:pt x="2381990" y="3364934"/>
                    </a:lnTo>
                    <a:lnTo>
                      <a:pt x="4018059" y="1728865"/>
                    </a:lnTo>
                    <a:close/>
                    <a:moveTo>
                      <a:pt x="5188803" y="1234621"/>
                    </a:moveTo>
                    <a:lnTo>
                      <a:pt x="4712161" y="1707180"/>
                    </a:lnTo>
                    <a:lnTo>
                      <a:pt x="4712161" y="1499750"/>
                    </a:lnTo>
                    <a:lnTo>
                      <a:pt x="3254907" y="1499750"/>
                    </a:lnTo>
                    <a:lnTo>
                      <a:pt x="3254907" y="1501015"/>
                    </a:lnTo>
                    <a:lnTo>
                      <a:pt x="2718814" y="1501014"/>
                    </a:lnTo>
                    <a:lnTo>
                      <a:pt x="2718814" y="536093"/>
                    </a:lnTo>
                    <a:lnTo>
                      <a:pt x="931605" y="536093"/>
                    </a:lnTo>
                    <a:lnTo>
                      <a:pt x="931605" y="535070"/>
                    </a:lnTo>
                    <a:lnTo>
                      <a:pt x="1489071" y="0"/>
                    </a:lnTo>
                    <a:lnTo>
                      <a:pt x="3243560" y="0"/>
                    </a:lnTo>
                    <a:lnTo>
                      <a:pt x="3243560" y="11638"/>
                    </a:lnTo>
                    <a:lnTo>
                      <a:pt x="3254907" y="11638"/>
                    </a:lnTo>
                    <a:lnTo>
                      <a:pt x="3254907" y="969491"/>
                    </a:lnTo>
                    <a:lnTo>
                      <a:pt x="4712161" y="969491"/>
                    </a:lnTo>
                    <a:lnTo>
                      <a:pt x="4712161" y="762061"/>
                    </a:lnTo>
                    <a:close/>
                    <a:moveTo>
                      <a:pt x="5420988" y="1433714"/>
                    </a:moveTo>
                    <a:cubicBezTo>
                      <a:pt x="5477229" y="1489956"/>
                      <a:pt x="5477229" y="1581142"/>
                      <a:pt x="5420988" y="1637384"/>
                    </a:cubicBezTo>
                    <a:lnTo>
                      <a:pt x="2907428" y="4150943"/>
                    </a:lnTo>
                    <a:lnTo>
                      <a:pt x="2703759" y="4354613"/>
                    </a:lnTo>
                    <a:lnTo>
                      <a:pt x="2500089" y="4150943"/>
                    </a:lnTo>
                    <a:lnTo>
                      <a:pt x="0" y="1650854"/>
                    </a:lnTo>
                    <a:cubicBezTo>
                      <a:pt x="-56242" y="1594612"/>
                      <a:pt x="-56242" y="1503426"/>
                      <a:pt x="0" y="1447185"/>
                    </a:cubicBezTo>
                    <a:cubicBezTo>
                      <a:pt x="56242" y="1390943"/>
                      <a:pt x="147427" y="1390943"/>
                      <a:pt x="203669" y="1447185"/>
                    </a:cubicBezTo>
                    <a:lnTo>
                      <a:pt x="2703759" y="3947274"/>
                    </a:lnTo>
                    <a:lnTo>
                      <a:pt x="5217318" y="1433714"/>
                    </a:lnTo>
                    <a:cubicBezTo>
                      <a:pt x="5273560" y="1377472"/>
                      <a:pt x="5364746" y="1377472"/>
                      <a:pt x="5420988" y="1433714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2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grpSp>
            <p:nvGrpSpPr>
              <p:cNvPr id="32" name="Group 20">
                <a:extLst>
                  <a:ext uri="{FF2B5EF4-FFF2-40B4-BE49-F238E27FC236}">
                    <a16:creationId xmlns:a16="http://schemas.microsoft.com/office/drawing/2014/main" id="{8F3405D9-75BF-4B22-BB17-6CD95B38C453}"/>
                  </a:ext>
                </a:extLst>
              </p:cNvPr>
              <p:cNvGrpSpPr/>
              <p:nvPr/>
            </p:nvGrpSpPr>
            <p:grpSpPr>
              <a:xfrm>
                <a:off x="1636553" y="5512756"/>
                <a:ext cx="4190090" cy="1014981"/>
                <a:chOff x="7164288" y="856926"/>
                <a:chExt cx="1709108" cy="1014981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6E0DD21-70DE-4FB4-B6FE-50707A6EF252}"/>
                    </a:ext>
                  </a:extLst>
                </p:cNvPr>
                <p:cNvSpPr txBox="1"/>
                <p:nvPr/>
              </p:nvSpPr>
              <p:spPr>
                <a:xfrm>
                  <a:off x="7164288" y="856926"/>
                  <a:ext cx="1439711" cy="3604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914286"/>
                  <a:r>
                    <a:rPr lang="ko-KR" altLang="en-US" sz="1600" b="1" dirty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약 </a:t>
                  </a:r>
                  <a:r>
                    <a:rPr lang="en-US" altLang="ko-KR" sz="1600" b="1" dirty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432</a:t>
                  </a:r>
                  <a:r>
                    <a:rPr lang="ko-KR" altLang="en-US" sz="1600" b="1" dirty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억 달러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344696F-7817-45D0-B1B7-16E823F886F0}"/>
                    </a:ext>
                  </a:extLst>
                </p:cNvPr>
                <p:cNvSpPr txBox="1"/>
                <p:nvPr/>
              </p:nvSpPr>
              <p:spPr>
                <a:xfrm>
                  <a:off x="7164288" y="1183763"/>
                  <a:ext cx="1709108" cy="6881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914286"/>
                  <a:r>
                    <a:rPr lang="en-US" altLang="ko-KR" sz="12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Statista</a:t>
                  </a:r>
                  <a:r>
                    <a:rPr lang="ko-KR" altLang="en-US" sz="12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가 발표한 글로벌 자연어 처리 시장 규모는 </a:t>
                  </a:r>
                  <a:r>
                    <a:rPr lang="en-US" altLang="ko-KR" sz="12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2017</a:t>
                  </a:r>
                  <a:r>
                    <a:rPr lang="ko-KR" altLang="en-US" sz="12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년 약 </a:t>
                  </a:r>
                  <a:r>
                    <a:rPr lang="en-US" altLang="ko-KR" sz="12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32</a:t>
                  </a:r>
                  <a:r>
                    <a:rPr lang="ko-KR" altLang="en-US" sz="12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억 달러에서 </a:t>
                  </a:r>
                  <a:r>
                    <a:rPr lang="en-US" altLang="ko-KR" sz="12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2025</a:t>
                  </a:r>
                  <a:r>
                    <a:rPr lang="ko-KR" altLang="en-US" sz="12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년 약 </a:t>
                  </a:r>
                  <a:r>
                    <a:rPr lang="en-US" altLang="ko-KR" sz="12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432</a:t>
                  </a:r>
                  <a:r>
                    <a:rPr lang="ko-KR" altLang="en-US" sz="12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억 달러로 확대될 전망 </a:t>
                  </a:r>
                  <a:endParaRPr lang="en-US" altLang="ko-KR" sz="12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endParaRPr>
                </a:p>
              </p:txBody>
            </p:sp>
          </p:grpSp>
          <p:sp>
            <p:nvSpPr>
              <p:cNvPr id="41" name="Rectangle: Rounded Corners 35">
                <a:extLst>
                  <a:ext uri="{FF2B5EF4-FFF2-40B4-BE49-F238E27FC236}">
                    <a16:creationId xmlns:a16="http://schemas.microsoft.com/office/drawing/2014/main" id="{DC24F672-0811-47F6-8B2A-1529CD5373F7}"/>
                  </a:ext>
                </a:extLst>
              </p:cNvPr>
              <p:cNvSpPr/>
              <p:nvPr/>
            </p:nvSpPr>
            <p:spPr>
              <a:xfrm>
                <a:off x="792050" y="5596635"/>
                <a:ext cx="509349" cy="509349"/>
              </a:xfrm>
              <a:prstGeom prst="roundRect">
                <a:avLst/>
              </a:prstGeom>
              <a:solidFill>
                <a:srgbClr val="56587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2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9" name="Rectangle 3">
                <a:extLst>
                  <a:ext uri="{FF2B5EF4-FFF2-40B4-BE49-F238E27FC236}">
                    <a16:creationId xmlns:a16="http://schemas.microsoft.com/office/drawing/2014/main" id="{387EB7B8-A66D-41CC-BC0D-3927C906A0D9}"/>
                  </a:ext>
                </a:extLst>
              </p:cNvPr>
              <p:cNvSpPr/>
              <p:nvPr/>
            </p:nvSpPr>
            <p:spPr>
              <a:xfrm rot="18900000">
                <a:off x="899885" y="5709208"/>
                <a:ext cx="364559" cy="292846"/>
              </a:xfrm>
              <a:custGeom>
                <a:avLst/>
                <a:gdLst/>
                <a:ahLst/>
                <a:cxnLst/>
                <a:rect l="l" t="t" r="r" b="b"/>
                <a:pathLst>
                  <a:path w="5420988" h="4354613">
                    <a:moveTo>
                      <a:pt x="1348767" y="746532"/>
                    </a:moveTo>
                    <a:lnTo>
                      <a:pt x="557008" y="1538292"/>
                    </a:lnTo>
                    <a:lnTo>
                      <a:pt x="242696" y="1223981"/>
                    </a:lnTo>
                    <a:lnTo>
                      <a:pt x="720144" y="746532"/>
                    </a:lnTo>
                    <a:close/>
                    <a:moveTo>
                      <a:pt x="2953020" y="1710427"/>
                    </a:moveTo>
                    <a:lnTo>
                      <a:pt x="1841912" y="2821534"/>
                    </a:lnTo>
                    <a:lnTo>
                      <a:pt x="1527601" y="2507223"/>
                    </a:lnTo>
                    <a:lnTo>
                      <a:pt x="2507669" y="1527155"/>
                    </a:lnTo>
                    <a:lnTo>
                      <a:pt x="2507669" y="1710427"/>
                    </a:lnTo>
                    <a:close/>
                    <a:moveTo>
                      <a:pt x="2204816" y="746532"/>
                    </a:moveTo>
                    <a:lnTo>
                      <a:pt x="984202" y="1967146"/>
                    </a:lnTo>
                    <a:lnTo>
                      <a:pt x="669891" y="1652835"/>
                    </a:lnTo>
                    <a:lnTo>
                      <a:pt x="1576193" y="746532"/>
                    </a:lnTo>
                    <a:close/>
                    <a:moveTo>
                      <a:pt x="2507669" y="704276"/>
                    </a:moveTo>
                    <a:lnTo>
                      <a:pt x="2507669" y="1299728"/>
                    </a:lnTo>
                    <a:lnTo>
                      <a:pt x="1413057" y="2394340"/>
                    </a:lnTo>
                    <a:lnTo>
                      <a:pt x="1098746" y="2080028"/>
                    </a:lnTo>
                    <a:lnTo>
                      <a:pt x="2474499" y="704276"/>
                    </a:lnTo>
                    <a:close/>
                    <a:moveTo>
                      <a:pt x="3783840" y="1735655"/>
                    </a:moveTo>
                    <a:lnTo>
                      <a:pt x="2270767" y="3248728"/>
                    </a:lnTo>
                    <a:lnTo>
                      <a:pt x="1956456" y="2934416"/>
                    </a:lnTo>
                    <a:lnTo>
                      <a:pt x="3136451" y="1754421"/>
                    </a:lnTo>
                    <a:close/>
                    <a:moveTo>
                      <a:pt x="4496799" y="1714987"/>
                    </a:moveTo>
                    <a:lnTo>
                      <a:pt x="4496799" y="1878748"/>
                    </a:lnTo>
                    <a:lnTo>
                      <a:pt x="2696301" y="3679245"/>
                    </a:lnTo>
                    <a:lnTo>
                      <a:pt x="2381990" y="3364934"/>
                    </a:lnTo>
                    <a:lnTo>
                      <a:pt x="4018059" y="1728865"/>
                    </a:lnTo>
                    <a:close/>
                    <a:moveTo>
                      <a:pt x="5188803" y="1234621"/>
                    </a:moveTo>
                    <a:lnTo>
                      <a:pt x="4712161" y="1707180"/>
                    </a:lnTo>
                    <a:lnTo>
                      <a:pt x="4712161" y="1499750"/>
                    </a:lnTo>
                    <a:lnTo>
                      <a:pt x="3254907" y="1499750"/>
                    </a:lnTo>
                    <a:lnTo>
                      <a:pt x="3254907" y="1501015"/>
                    </a:lnTo>
                    <a:lnTo>
                      <a:pt x="2718814" y="1501014"/>
                    </a:lnTo>
                    <a:lnTo>
                      <a:pt x="2718814" y="536093"/>
                    </a:lnTo>
                    <a:lnTo>
                      <a:pt x="931605" y="536093"/>
                    </a:lnTo>
                    <a:lnTo>
                      <a:pt x="931605" y="535070"/>
                    </a:lnTo>
                    <a:lnTo>
                      <a:pt x="1489071" y="0"/>
                    </a:lnTo>
                    <a:lnTo>
                      <a:pt x="3243560" y="0"/>
                    </a:lnTo>
                    <a:lnTo>
                      <a:pt x="3243560" y="11638"/>
                    </a:lnTo>
                    <a:lnTo>
                      <a:pt x="3254907" y="11638"/>
                    </a:lnTo>
                    <a:lnTo>
                      <a:pt x="3254907" y="969491"/>
                    </a:lnTo>
                    <a:lnTo>
                      <a:pt x="4712161" y="969491"/>
                    </a:lnTo>
                    <a:lnTo>
                      <a:pt x="4712161" y="762061"/>
                    </a:lnTo>
                    <a:close/>
                    <a:moveTo>
                      <a:pt x="5420988" y="1433714"/>
                    </a:moveTo>
                    <a:cubicBezTo>
                      <a:pt x="5477229" y="1489956"/>
                      <a:pt x="5477229" y="1581142"/>
                      <a:pt x="5420988" y="1637384"/>
                    </a:cubicBezTo>
                    <a:lnTo>
                      <a:pt x="2907428" y="4150943"/>
                    </a:lnTo>
                    <a:lnTo>
                      <a:pt x="2703759" y="4354613"/>
                    </a:lnTo>
                    <a:lnTo>
                      <a:pt x="2500089" y="4150943"/>
                    </a:lnTo>
                    <a:lnTo>
                      <a:pt x="0" y="1650854"/>
                    </a:lnTo>
                    <a:cubicBezTo>
                      <a:pt x="-56242" y="1594612"/>
                      <a:pt x="-56242" y="1503426"/>
                      <a:pt x="0" y="1447185"/>
                    </a:cubicBezTo>
                    <a:cubicBezTo>
                      <a:pt x="56242" y="1390943"/>
                      <a:pt x="147427" y="1390943"/>
                      <a:pt x="203669" y="1447185"/>
                    </a:cubicBezTo>
                    <a:lnTo>
                      <a:pt x="2703759" y="3947274"/>
                    </a:lnTo>
                    <a:lnTo>
                      <a:pt x="5217318" y="1433714"/>
                    </a:lnTo>
                    <a:cubicBezTo>
                      <a:pt x="5273560" y="1377472"/>
                      <a:pt x="5364746" y="1377472"/>
                      <a:pt x="5420988" y="1433714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2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54DBF867-4A4D-49FF-AA45-65F97FDC975A}"/>
              </a:ext>
            </a:extLst>
          </p:cNvPr>
          <p:cNvGrpSpPr/>
          <p:nvPr/>
        </p:nvGrpSpPr>
        <p:grpSpPr>
          <a:xfrm>
            <a:off x="6653003" y="1422055"/>
            <a:ext cx="5382145" cy="4840124"/>
            <a:chOff x="696026" y="1262316"/>
            <a:chExt cx="5730330" cy="5153253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1B7582A3-15D0-491A-9776-C5451058F3D1}"/>
                </a:ext>
              </a:extLst>
            </p:cNvPr>
            <p:cNvGrpSpPr/>
            <p:nvPr/>
          </p:nvGrpSpPr>
          <p:grpSpPr>
            <a:xfrm>
              <a:off x="696026" y="1262316"/>
              <a:ext cx="4899604" cy="734139"/>
              <a:chOff x="426668" y="1275144"/>
              <a:chExt cx="4899604" cy="734139"/>
            </a:xfrm>
          </p:grpSpPr>
          <p:sp>
            <p:nvSpPr>
              <p:cNvPr id="73" name="Text Placeholder 1">
                <a:extLst>
                  <a:ext uri="{FF2B5EF4-FFF2-40B4-BE49-F238E27FC236}">
                    <a16:creationId xmlns:a16="http://schemas.microsoft.com/office/drawing/2014/main" id="{EF2FB818-915C-4E69-A01E-896F82665D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8131" y="1275144"/>
                <a:ext cx="4768141" cy="734139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121917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48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n-ea"/>
                    <a:cs typeface="Arial" pitchFamily="34" charset="0"/>
                  </a:defRPr>
                </a:lvl1pPr>
                <a:lvl2pPr marL="990575" indent="-380990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24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국내 </a:t>
                </a:r>
                <a:r>
                  <a:rPr lang="en-US" altLang="ko-KR" sz="24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NLP</a:t>
                </a:r>
                <a:r>
                  <a:rPr lang="ko-KR" altLang="en-US" sz="24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기술 시장 규모</a:t>
                </a:r>
                <a:r>
                  <a:rPr lang="en-US" altLang="ko-KR" sz="24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(2020)</a:t>
                </a:r>
                <a:endParaRPr lang="ko-KR" altLang="en-US" sz="44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4" name="Rectangle 5">
                <a:extLst>
                  <a:ext uri="{FF2B5EF4-FFF2-40B4-BE49-F238E27FC236}">
                    <a16:creationId xmlns:a16="http://schemas.microsoft.com/office/drawing/2014/main" id="{8F57735D-A222-466E-9C4C-536106A6BED7}"/>
                  </a:ext>
                </a:extLst>
              </p:cNvPr>
              <p:cNvSpPr/>
              <p:nvPr/>
            </p:nvSpPr>
            <p:spPr>
              <a:xfrm>
                <a:off x="426668" y="1385065"/>
                <a:ext cx="97872" cy="480565"/>
              </a:xfrm>
              <a:prstGeom prst="rect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2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4EF9823-A228-4146-9F90-BC28FFEF1094}"/>
                </a:ext>
              </a:extLst>
            </p:cNvPr>
            <p:cNvSpPr txBox="1"/>
            <p:nvPr/>
          </p:nvSpPr>
          <p:spPr>
            <a:xfrm>
              <a:off x="4061954" y="5009402"/>
              <a:ext cx="2364402" cy="2621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86"/>
              <a:r>
                <a:rPr lang="ko-KR" altLang="en-US" sz="1000" dirty="0">
                  <a:solidFill>
                    <a:prstClr val="black"/>
                  </a:solidFill>
                  <a:cs typeface="Arial" pitchFamily="34" charset="0"/>
                </a:rPr>
                <a:t>출처</a:t>
              </a:r>
              <a:r>
                <a:rPr lang="en-US" altLang="ko-KR" sz="1000" dirty="0">
                  <a:solidFill>
                    <a:prstClr val="black"/>
                  </a:solidFill>
                  <a:cs typeface="Arial" pitchFamily="34" charset="0"/>
                </a:rPr>
                <a:t>: </a:t>
              </a:r>
              <a:r>
                <a:rPr lang="ko-KR" altLang="en-US" sz="1000" dirty="0" err="1">
                  <a:solidFill>
                    <a:prstClr val="black"/>
                  </a:solidFill>
                  <a:cs typeface="Arial" pitchFamily="34" charset="0"/>
                </a:rPr>
                <a:t>로아컨설팅</a:t>
              </a:r>
              <a:endParaRPr lang="en-US" altLang="ko-KR" sz="1000" dirty="0">
                <a:solidFill>
                  <a:prstClr val="black"/>
                </a:solidFill>
                <a:cs typeface="Arial" pitchFamily="34" charset="0"/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47420BB0-E08E-48A8-885B-84B0EACDC15A}"/>
                </a:ext>
              </a:extLst>
            </p:cNvPr>
            <p:cNvGrpSpPr/>
            <p:nvPr/>
          </p:nvGrpSpPr>
          <p:grpSpPr>
            <a:xfrm>
              <a:off x="870022" y="5400588"/>
              <a:ext cx="4644123" cy="1014981"/>
              <a:chOff x="792050" y="5512756"/>
              <a:chExt cx="4644123" cy="1014981"/>
            </a:xfrm>
          </p:grpSpPr>
          <p:sp>
            <p:nvSpPr>
              <p:cNvPr id="65" name="Rectangle 3">
                <a:extLst>
                  <a:ext uri="{FF2B5EF4-FFF2-40B4-BE49-F238E27FC236}">
                    <a16:creationId xmlns:a16="http://schemas.microsoft.com/office/drawing/2014/main" id="{42E284C0-9549-4E1C-BBF2-5F6C05D6932B}"/>
                  </a:ext>
                </a:extLst>
              </p:cNvPr>
              <p:cNvSpPr/>
              <p:nvPr/>
            </p:nvSpPr>
            <p:spPr>
              <a:xfrm rot="18900000">
                <a:off x="1060886" y="5782796"/>
                <a:ext cx="364559" cy="292846"/>
              </a:xfrm>
              <a:custGeom>
                <a:avLst/>
                <a:gdLst/>
                <a:ahLst/>
                <a:cxnLst/>
                <a:rect l="l" t="t" r="r" b="b"/>
                <a:pathLst>
                  <a:path w="5420988" h="4354613">
                    <a:moveTo>
                      <a:pt x="1348767" y="746532"/>
                    </a:moveTo>
                    <a:lnTo>
                      <a:pt x="557008" y="1538292"/>
                    </a:lnTo>
                    <a:lnTo>
                      <a:pt x="242696" y="1223981"/>
                    </a:lnTo>
                    <a:lnTo>
                      <a:pt x="720144" y="746532"/>
                    </a:lnTo>
                    <a:close/>
                    <a:moveTo>
                      <a:pt x="2953020" y="1710427"/>
                    </a:moveTo>
                    <a:lnTo>
                      <a:pt x="1841912" y="2821534"/>
                    </a:lnTo>
                    <a:lnTo>
                      <a:pt x="1527601" y="2507223"/>
                    </a:lnTo>
                    <a:lnTo>
                      <a:pt x="2507669" y="1527155"/>
                    </a:lnTo>
                    <a:lnTo>
                      <a:pt x="2507669" y="1710427"/>
                    </a:lnTo>
                    <a:close/>
                    <a:moveTo>
                      <a:pt x="2204816" y="746532"/>
                    </a:moveTo>
                    <a:lnTo>
                      <a:pt x="984202" y="1967146"/>
                    </a:lnTo>
                    <a:lnTo>
                      <a:pt x="669891" y="1652835"/>
                    </a:lnTo>
                    <a:lnTo>
                      <a:pt x="1576193" y="746532"/>
                    </a:lnTo>
                    <a:close/>
                    <a:moveTo>
                      <a:pt x="2507669" y="704276"/>
                    </a:moveTo>
                    <a:lnTo>
                      <a:pt x="2507669" y="1299728"/>
                    </a:lnTo>
                    <a:lnTo>
                      <a:pt x="1413057" y="2394340"/>
                    </a:lnTo>
                    <a:lnTo>
                      <a:pt x="1098746" y="2080028"/>
                    </a:lnTo>
                    <a:lnTo>
                      <a:pt x="2474499" y="704276"/>
                    </a:lnTo>
                    <a:close/>
                    <a:moveTo>
                      <a:pt x="3783840" y="1735655"/>
                    </a:moveTo>
                    <a:lnTo>
                      <a:pt x="2270767" y="3248728"/>
                    </a:lnTo>
                    <a:lnTo>
                      <a:pt x="1956456" y="2934416"/>
                    </a:lnTo>
                    <a:lnTo>
                      <a:pt x="3136451" y="1754421"/>
                    </a:lnTo>
                    <a:close/>
                    <a:moveTo>
                      <a:pt x="4496799" y="1714987"/>
                    </a:moveTo>
                    <a:lnTo>
                      <a:pt x="4496799" y="1878748"/>
                    </a:lnTo>
                    <a:lnTo>
                      <a:pt x="2696301" y="3679245"/>
                    </a:lnTo>
                    <a:lnTo>
                      <a:pt x="2381990" y="3364934"/>
                    </a:lnTo>
                    <a:lnTo>
                      <a:pt x="4018059" y="1728865"/>
                    </a:lnTo>
                    <a:close/>
                    <a:moveTo>
                      <a:pt x="5188803" y="1234621"/>
                    </a:moveTo>
                    <a:lnTo>
                      <a:pt x="4712161" y="1707180"/>
                    </a:lnTo>
                    <a:lnTo>
                      <a:pt x="4712161" y="1499750"/>
                    </a:lnTo>
                    <a:lnTo>
                      <a:pt x="3254907" y="1499750"/>
                    </a:lnTo>
                    <a:lnTo>
                      <a:pt x="3254907" y="1501015"/>
                    </a:lnTo>
                    <a:lnTo>
                      <a:pt x="2718814" y="1501014"/>
                    </a:lnTo>
                    <a:lnTo>
                      <a:pt x="2718814" y="536093"/>
                    </a:lnTo>
                    <a:lnTo>
                      <a:pt x="931605" y="536093"/>
                    </a:lnTo>
                    <a:lnTo>
                      <a:pt x="931605" y="535070"/>
                    </a:lnTo>
                    <a:lnTo>
                      <a:pt x="1489071" y="0"/>
                    </a:lnTo>
                    <a:lnTo>
                      <a:pt x="3243560" y="0"/>
                    </a:lnTo>
                    <a:lnTo>
                      <a:pt x="3243560" y="11638"/>
                    </a:lnTo>
                    <a:lnTo>
                      <a:pt x="3254907" y="11638"/>
                    </a:lnTo>
                    <a:lnTo>
                      <a:pt x="3254907" y="969491"/>
                    </a:lnTo>
                    <a:lnTo>
                      <a:pt x="4712161" y="969491"/>
                    </a:lnTo>
                    <a:lnTo>
                      <a:pt x="4712161" y="762061"/>
                    </a:lnTo>
                    <a:close/>
                    <a:moveTo>
                      <a:pt x="5420988" y="1433714"/>
                    </a:moveTo>
                    <a:cubicBezTo>
                      <a:pt x="5477229" y="1489956"/>
                      <a:pt x="5477229" y="1581142"/>
                      <a:pt x="5420988" y="1637384"/>
                    </a:cubicBezTo>
                    <a:lnTo>
                      <a:pt x="2907428" y="4150943"/>
                    </a:lnTo>
                    <a:lnTo>
                      <a:pt x="2703759" y="4354613"/>
                    </a:lnTo>
                    <a:lnTo>
                      <a:pt x="2500089" y="4150943"/>
                    </a:lnTo>
                    <a:lnTo>
                      <a:pt x="0" y="1650854"/>
                    </a:lnTo>
                    <a:cubicBezTo>
                      <a:pt x="-56242" y="1594612"/>
                      <a:pt x="-56242" y="1503426"/>
                      <a:pt x="0" y="1447185"/>
                    </a:cubicBezTo>
                    <a:cubicBezTo>
                      <a:pt x="56242" y="1390943"/>
                      <a:pt x="147427" y="1390943"/>
                      <a:pt x="203669" y="1447185"/>
                    </a:cubicBezTo>
                    <a:lnTo>
                      <a:pt x="2703759" y="3947274"/>
                    </a:lnTo>
                    <a:lnTo>
                      <a:pt x="5217318" y="1433714"/>
                    </a:lnTo>
                    <a:cubicBezTo>
                      <a:pt x="5273560" y="1377472"/>
                      <a:pt x="5364746" y="1377472"/>
                      <a:pt x="5420988" y="1433714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2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grpSp>
            <p:nvGrpSpPr>
              <p:cNvPr id="66" name="Group 20">
                <a:extLst>
                  <a:ext uri="{FF2B5EF4-FFF2-40B4-BE49-F238E27FC236}">
                    <a16:creationId xmlns:a16="http://schemas.microsoft.com/office/drawing/2014/main" id="{CA9DDF4D-4944-434A-92B7-824805578781}"/>
                  </a:ext>
                </a:extLst>
              </p:cNvPr>
              <p:cNvGrpSpPr/>
              <p:nvPr/>
            </p:nvGrpSpPr>
            <p:grpSpPr>
              <a:xfrm>
                <a:off x="1636553" y="5512756"/>
                <a:ext cx="3799620" cy="1014981"/>
                <a:chOff x="7164288" y="856926"/>
                <a:chExt cx="1549838" cy="1014981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8A5D82C-3F4C-4ABA-B2C4-9835A1BCD712}"/>
                    </a:ext>
                  </a:extLst>
                </p:cNvPr>
                <p:cNvSpPr txBox="1"/>
                <p:nvPr/>
              </p:nvSpPr>
              <p:spPr>
                <a:xfrm>
                  <a:off x="7164288" y="856926"/>
                  <a:ext cx="1439711" cy="3604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914286"/>
                  <a:r>
                    <a:rPr lang="ko-KR" altLang="en-US" sz="1600" b="1" dirty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약 </a:t>
                  </a:r>
                  <a:r>
                    <a:rPr lang="en-US" altLang="ko-KR" sz="1600" b="1" dirty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3700</a:t>
                  </a:r>
                  <a:r>
                    <a:rPr lang="ko-KR" altLang="en-US" sz="1600" b="1" dirty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억원</a:t>
                  </a: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C24F3CB-4A92-43D9-9B28-886441158510}"/>
                    </a:ext>
                  </a:extLst>
                </p:cNvPr>
                <p:cNvSpPr txBox="1"/>
                <p:nvPr/>
              </p:nvSpPr>
              <p:spPr>
                <a:xfrm>
                  <a:off x="7164288" y="1183763"/>
                  <a:ext cx="1549838" cy="6881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914286"/>
                  <a:r>
                    <a:rPr lang="en-US" altLang="ko-KR" sz="12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2020</a:t>
                  </a:r>
                  <a:r>
                    <a:rPr lang="ko-KR" altLang="en-US" sz="12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년 국내 인공지능 시장은 </a:t>
                  </a:r>
                  <a:r>
                    <a:rPr lang="en-US" altLang="ko-KR" sz="12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2.2</a:t>
                  </a:r>
                  <a:r>
                    <a:rPr lang="ko-KR" altLang="en-US" sz="12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조 규모로</a:t>
                  </a:r>
                  <a:r>
                    <a:rPr lang="en-US" altLang="ko-KR" sz="12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,</a:t>
                  </a:r>
                  <a:r>
                    <a:rPr lang="ko-KR" altLang="en-US" sz="12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 </a:t>
                  </a:r>
                  <a:endParaRPr lang="en-US" altLang="ko-KR" sz="12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endParaRPr>
                </a:p>
                <a:p>
                  <a:pPr defTabSz="914286"/>
                  <a:r>
                    <a:rPr lang="ko-KR" altLang="en-US" sz="12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자연어 처리 연관 시장규모는 </a:t>
                  </a:r>
                  <a:r>
                    <a:rPr lang="en-US" altLang="ko-KR" sz="12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3,700</a:t>
                  </a:r>
                  <a:r>
                    <a:rPr lang="ko-KR" altLang="en-US" sz="12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억 원 규모로 성장할 것으로 전망</a:t>
                  </a:r>
                  <a:endParaRPr lang="en-US" altLang="ko-KR" sz="12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endParaRPr>
                </a:p>
              </p:txBody>
            </p:sp>
          </p:grpSp>
          <p:sp>
            <p:nvSpPr>
              <p:cNvPr id="67" name="Rectangle: Rounded Corners 35">
                <a:extLst>
                  <a:ext uri="{FF2B5EF4-FFF2-40B4-BE49-F238E27FC236}">
                    <a16:creationId xmlns:a16="http://schemas.microsoft.com/office/drawing/2014/main" id="{70E7959F-D83F-408A-9BD6-DEF87808C23F}"/>
                  </a:ext>
                </a:extLst>
              </p:cNvPr>
              <p:cNvSpPr/>
              <p:nvPr/>
            </p:nvSpPr>
            <p:spPr>
              <a:xfrm>
                <a:off x="792050" y="5596635"/>
                <a:ext cx="509349" cy="509349"/>
              </a:xfrm>
              <a:prstGeom prst="roundRect">
                <a:avLst/>
              </a:prstGeom>
              <a:solidFill>
                <a:srgbClr val="56587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2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8" name="Rectangle 3">
                <a:extLst>
                  <a:ext uri="{FF2B5EF4-FFF2-40B4-BE49-F238E27FC236}">
                    <a16:creationId xmlns:a16="http://schemas.microsoft.com/office/drawing/2014/main" id="{75B48A40-DB2A-4176-B59A-7A2E375A6736}"/>
                  </a:ext>
                </a:extLst>
              </p:cNvPr>
              <p:cNvSpPr/>
              <p:nvPr/>
            </p:nvSpPr>
            <p:spPr>
              <a:xfrm rot="18900000">
                <a:off x="899885" y="5709208"/>
                <a:ext cx="364559" cy="292846"/>
              </a:xfrm>
              <a:custGeom>
                <a:avLst/>
                <a:gdLst/>
                <a:ahLst/>
                <a:cxnLst/>
                <a:rect l="l" t="t" r="r" b="b"/>
                <a:pathLst>
                  <a:path w="5420988" h="4354613">
                    <a:moveTo>
                      <a:pt x="1348767" y="746532"/>
                    </a:moveTo>
                    <a:lnTo>
                      <a:pt x="557008" y="1538292"/>
                    </a:lnTo>
                    <a:lnTo>
                      <a:pt x="242696" y="1223981"/>
                    </a:lnTo>
                    <a:lnTo>
                      <a:pt x="720144" y="746532"/>
                    </a:lnTo>
                    <a:close/>
                    <a:moveTo>
                      <a:pt x="2953020" y="1710427"/>
                    </a:moveTo>
                    <a:lnTo>
                      <a:pt x="1841912" y="2821534"/>
                    </a:lnTo>
                    <a:lnTo>
                      <a:pt x="1527601" y="2507223"/>
                    </a:lnTo>
                    <a:lnTo>
                      <a:pt x="2507669" y="1527155"/>
                    </a:lnTo>
                    <a:lnTo>
                      <a:pt x="2507669" y="1710427"/>
                    </a:lnTo>
                    <a:close/>
                    <a:moveTo>
                      <a:pt x="2204816" y="746532"/>
                    </a:moveTo>
                    <a:lnTo>
                      <a:pt x="984202" y="1967146"/>
                    </a:lnTo>
                    <a:lnTo>
                      <a:pt x="669891" y="1652835"/>
                    </a:lnTo>
                    <a:lnTo>
                      <a:pt x="1576193" y="746532"/>
                    </a:lnTo>
                    <a:close/>
                    <a:moveTo>
                      <a:pt x="2507669" y="704276"/>
                    </a:moveTo>
                    <a:lnTo>
                      <a:pt x="2507669" y="1299728"/>
                    </a:lnTo>
                    <a:lnTo>
                      <a:pt x="1413057" y="2394340"/>
                    </a:lnTo>
                    <a:lnTo>
                      <a:pt x="1098746" y="2080028"/>
                    </a:lnTo>
                    <a:lnTo>
                      <a:pt x="2474499" y="704276"/>
                    </a:lnTo>
                    <a:close/>
                    <a:moveTo>
                      <a:pt x="3783840" y="1735655"/>
                    </a:moveTo>
                    <a:lnTo>
                      <a:pt x="2270767" y="3248728"/>
                    </a:lnTo>
                    <a:lnTo>
                      <a:pt x="1956456" y="2934416"/>
                    </a:lnTo>
                    <a:lnTo>
                      <a:pt x="3136451" y="1754421"/>
                    </a:lnTo>
                    <a:close/>
                    <a:moveTo>
                      <a:pt x="4496799" y="1714987"/>
                    </a:moveTo>
                    <a:lnTo>
                      <a:pt x="4496799" y="1878748"/>
                    </a:lnTo>
                    <a:lnTo>
                      <a:pt x="2696301" y="3679245"/>
                    </a:lnTo>
                    <a:lnTo>
                      <a:pt x="2381990" y="3364934"/>
                    </a:lnTo>
                    <a:lnTo>
                      <a:pt x="4018059" y="1728865"/>
                    </a:lnTo>
                    <a:close/>
                    <a:moveTo>
                      <a:pt x="5188803" y="1234621"/>
                    </a:moveTo>
                    <a:lnTo>
                      <a:pt x="4712161" y="1707180"/>
                    </a:lnTo>
                    <a:lnTo>
                      <a:pt x="4712161" y="1499750"/>
                    </a:lnTo>
                    <a:lnTo>
                      <a:pt x="3254907" y="1499750"/>
                    </a:lnTo>
                    <a:lnTo>
                      <a:pt x="3254907" y="1501015"/>
                    </a:lnTo>
                    <a:lnTo>
                      <a:pt x="2718814" y="1501014"/>
                    </a:lnTo>
                    <a:lnTo>
                      <a:pt x="2718814" y="536093"/>
                    </a:lnTo>
                    <a:lnTo>
                      <a:pt x="931605" y="536093"/>
                    </a:lnTo>
                    <a:lnTo>
                      <a:pt x="931605" y="535070"/>
                    </a:lnTo>
                    <a:lnTo>
                      <a:pt x="1489071" y="0"/>
                    </a:lnTo>
                    <a:lnTo>
                      <a:pt x="3243560" y="0"/>
                    </a:lnTo>
                    <a:lnTo>
                      <a:pt x="3243560" y="11638"/>
                    </a:lnTo>
                    <a:lnTo>
                      <a:pt x="3254907" y="11638"/>
                    </a:lnTo>
                    <a:lnTo>
                      <a:pt x="3254907" y="969491"/>
                    </a:lnTo>
                    <a:lnTo>
                      <a:pt x="4712161" y="969491"/>
                    </a:lnTo>
                    <a:lnTo>
                      <a:pt x="4712161" y="762061"/>
                    </a:lnTo>
                    <a:close/>
                    <a:moveTo>
                      <a:pt x="5420988" y="1433714"/>
                    </a:moveTo>
                    <a:cubicBezTo>
                      <a:pt x="5477229" y="1489956"/>
                      <a:pt x="5477229" y="1581142"/>
                      <a:pt x="5420988" y="1637384"/>
                    </a:cubicBezTo>
                    <a:lnTo>
                      <a:pt x="2907428" y="4150943"/>
                    </a:lnTo>
                    <a:lnTo>
                      <a:pt x="2703759" y="4354613"/>
                    </a:lnTo>
                    <a:lnTo>
                      <a:pt x="2500089" y="4150943"/>
                    </a:lnTo>
                    <a:lnTo>
                      <a:pt x="0" y="1650854"/>
                    </a:lnTo>
                    <a:cubicBezTo>
                      <a:pt x="-56242" y="1594612"/>
                      <a:pt x="-56242" y="1503426"/>
                      <a:pt x="0" y="1447185"/>
                    </a:cubicBezTo>
                    <a:cubicBezTo>
                      <a:pt x="56242" y="1390943"/>
                      <a:pt x="147427" y="1390943"/>
                      <a:pt x="203669" y="1447185"/>
                    </a:cubicBezTo>
                    <a:lnTo>
                      <a:pt x="2703759" y="3947274"/>
                    </a:lnTo>
                    <a:lnTo>
                      <a:pt x="5217318" y="1433714"/>
                    </a:lnTo>
                    <a:cubicBezTo>
                      <a:pt x="5273560" y="1377472"/>
                      <a:pt x="5364746" y="1377472"/>
                      <a:pt x="5420988" y="1433714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2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pic>
        <p:nvPicPr>
          <p:cNvPr id="75" name="그림 74">
            <a:extLst>
              <a:ext uri="{FF2B5EF4-FFF2-40B4-BE49-F238E27FC236}">
                <a16:creationId xmlns:a16="http://schemas.microsoft.com/office/drawing/2014/main" id="{17727392-FFE3-4855-8CBE-C66A77ADA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9202" y="2323619"/>
            <a:ext cx="3752972" cy="2557094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63AF9C6B-0C7B-411E-B335-1355D924F5AC}"/>
              </a:ext>
            </a:extLst>
          </p:cNvPr>
          <p:cNvSpPr txBox="1"/>
          <p:nvPr/>
        </p:nvSpPr>
        <p:spPr>
          <a:xfrm>
            <a:off x="4199108" y="2518978"/>
            <a:ext cx="3315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86"/>
            <a:r>
              <a:rPr lang="en-US" altLang="ko-KR" sz="1400" b="1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43.289.9</a:t>
            </a:r>
            <a:endParaRPr lang="ko-KR" altLang="en-US" sz="1400" b="1" dirty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953509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ALLPPT-COLOR-A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B8FED"/>
      </a:accent1>
      <a:accent2>
        <a:srgbClr val="3967DE"/>
      </a:accent2>
      <a:accent3>
        <a:srgbClr val="26A1EB"/>
      </a:accent3>
      <a:accent4>
        <a:srgbClr val="2B8FED"/>
      </a:accent4>
      <a:accent5>
        <a:srgbClr val="3967DE"/>
      </a:accent5>
      <a:accent6>
        <a:srgbClr val="26A1E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ection Break Slide Master">
  <a:themeElements>
    <a:clrScheme name="ALLPPT-COLOR-A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B8FED"/>
      </a:accent1>
      <a:accent2>
        <a:srgbClr val="3967DE"/>
      </a:accent2>
      <a:accent3>
        <a:srgbClr val="26A1EB"/>
      </a:accent3>
      <a:accent4>
        <a:srgbClr val="2B8FED"/>
      </a:accent4>
      <a:accent5>
        <a:srgbClr val="3967DE"/>
      </a:accent5>
      <a:accent6>
        <a:srgbClr val="26A1E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TM10001106[[fn=배지]]</Template>
  <TotalTime>1715</TotalTime>
  <Words>923</Words>
  <Application>Microsoft Office PowerPoint</Application>
  <PresentationFormat>와이드스크린</PresentationFormat>
  <Paragraphs>173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Arial Unicode MS</vt:lpstr>
      <vt:lpstr>Malgun Gothic Semilight</vt:lpstr>
      <vt:lpstr>MoolBoran</vt:lpstr>
      <vt:lpstr>돋움</vt:lpstr>
      <vt:lpstr>맑은 고딕</vt:lpstr>
      <vt:lpstr>Arial</vt:lpstr>
      <vt:lpstr>Wingdings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회의 분석 도우미</dc:title>
  <dc:creator>김 혜원</dc:creator>
  <cp:lastModifiedBy>김 혜원</cp:lastModifiedBy>
  <cp:revision>80</cp:revision>
  <dcterms:created xsi:type="dcterms:W3CDTF">2019-09-16T01:36:18Z</dcterms:created>
  <dcterms:modified xsi:type="dcterms:W3CDTF">2019-09-30T07:17:42Z</dcterms:modified>
</cp:coreProperties>
</file>